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2" r:id="rId5"/>
  </p:sldMasterIdLst>
  <p:notesMasterIdLst>
    <p:notesMasterId r:id="rId44"/>
  </p:notesMasterIdLst>
  <p:handoutMasterIdLst>
    <p:handoutMasterId r:id="rId45"/>
  </p:handoutMasterIdLst>
  <p:sldIdLst>
    <p:sldId id="361" r:id="rId6"/>
    <p:sldId id="411" r:id="rId7"/>
    <p:sldId id="410" r:id="rId8"/>
    <p:sldId id="363" r:id="rId9"/>
    <p:sldId id="391" r:id="rId10"/>
    <p:sldId id="414" r:id="rId11"/>
    <p:sldId id="378" r:id="rId12"/>
    <p:sldId id="393" r:id="rId13"/>
    <p:sldId id="395" r:id="rId14"/>
    <p:sldId id="396" r:id="rId15"/>
    <p:sldId id="397" r:id="rId16"/>
    <p:sldId id="398" r:id="rId17"/>
    <p:sldId id="405" r:id="rId18"/>
    <p:sldId id="406" r:id="rId19"/>
    <p:sldId id="407" r:id="rId20"/>
    <p:sldId id="408" r:id="rId21"/>
    <p:sldId id="404" r:id="rId22"/>
    <p:sldId id="394" r:id="rId23"/>
    <p:sldId id="387" r:id="rId24"/>
    <p:sldId id="389" r:id="rId25"/>
    <p:sldId id="382" r:id="rId26"/>
    <p:sldId id="380" r:id="rId27"/>
    <p:sldId id="413" r:id="rId28"/>
    <p:sldId id="379" r:id="rId29"/>
    <p:sldId id="390" r:id="rId30"/>
    <p:sldId id="402" r:id="rId31"/>
    <p:sldId id="383" r:id="rId32"/>
    <p:sldId id="399" r:id="rId33"/>
    <p:sldId id="367" r:id="rId34"/>
    <p:sldId id="401" r:id="rId35"/>
    <p:sldId id="374" r:id="rId36"/>
    <p:sldId id="375" r:id="rId37"/>
    <p:sldId id="362" r:id="rId38"/>
    <p:sldId id="403" r:id="rId39"/>
    <p:sldId id="412" r:id="rId40"/>
    <p:sldId id="416" r:id="rId41"/>
    <p:sldId id="356" r:id="rId42"/>
    <p:sldId id="354" r:id="rId4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49"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78" autoAdjust="0"/>
    <p:restoredTop sz="82579" autoAdjust="0"/>
  </p:normalViewPr>
  <p:slideViewPr>
    <p:cSldViewPr snapToGrid="0" snapToObjects="1">
      <p:cViewPr varScale="1">
        <p:scale>
          <a:sx n="66" d="100"/>
          <a:sy n="66" d="100"/>
        </p:scale>
        <p:origin x="284" y="20"/>
      </p:cViewPr>
      <p:guideLst>
        <p:guide orient="horz" pos="1049"/>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9124"/>
    </p:cViewPr>
  </p:sorterViewPr>
  <p:notesViewPr>
    <p:cSldViewPr snapToGrid="0" snapToObjects="1">
      <p:cViewPr varScale="1">
        <p:scale>
          <a:sx n="80" d="100"/>
          <a:sy n="80" d="100"/>
        </p:scale>
        <p:origin x="1488"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A18052B9-1E09-0042-B19B-912536FC0BAC}" type="datetimeFigureOut">
              <a:rPr lang="nb-NO" smtClean="0"/>
              <a:t>18.12.2019</a:t>
            </a:fld>
            <a:endParaRPr lang="nb-NO"/>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25065BA8-1645-2A4F-B869-40F264D901A2}" type="slidenum">
              <a:rPr lang="nb-NO" smtClean="0"/>
              <a:t>‹#›</a:t>
            </a:fld>
            <a:endParaRPr lang="nb-NO"/>
          </a:p>
        </p:txBody>
      </p:sp>
    </p:spTree>
    <p:extLst>
      <p:ext uri="{BB962C8B-B14F-4D97-AF65-F5344CB8AC3E}">
        <p14:creationId xmlns:p14="http://schemas.microsoft.com/office/powerpoint/2010/main" val="1077805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A1E83905-8467-8049-88DA-6FC126AC08B6}" type="datetimeFigureOut">
              <a:rPr lang="en-US" smtClean="0"/>
              <a:t>12/18/2019</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B585D38-A98B-2A4E-B604-B020EB7883B8}" type="slidenum">
              <a:rPr lang="en-US" smtClean="0"/>
              <a:t>‹#›</a:t>
            </a:fld>
            <a:endParaRPr lang="en-US"/>
          </a:p>
        </p:txBody>
      </p:sp>
    </p:spTree>
    <p:extLst>
      <p:ext uri="{BB962C8B-B14F-4D97-AF65-F5344CB8AC3E}">
        <p14:creationId xmlns:p14="http://schemas.microsoft.com/office/powerpoint/2010/main" val="25203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nl.no/samisk"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nl.no/stortingsvalg"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snl.no/samisk" TargetMode="External"/><Relationship Id="rId4" Type="http://schemas.openxmlformats.org/officeDocument/2006/relationships/hyperlink" Target="https://snl.no/Sametingets_valgmanntall"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en.wikipedia.org/wiki/Russia" TargetMode="External"/><Relationship Id="rId3" Type="http://schemas.openxmlformats.org/officeDocument/2006/relationships/hyperlink" Target="https://en.wikipedia.org/wiki/Joik" TargetMode="External"/><Relationship Id="rId7" Type="http://schemas.openxmlformats.org/officeDocument/2006/relationships/hyperlink" Target="https://en.wikipedia.org/wiki/Kola_Peninsula" TargetMode="External"/><Relationship Id="rId12" Type="http://schemas.openxmlformats.org/officeDocument/2006/relationships/hyperlink" Target="https://media.digitalarkivet.no/play/105104/2"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en.wikipedia.org/wiki/Nordic_countries" TargetMode="External"/><Relationship Id="rId11" Type="http://schemas.openxmlformats.org/officeDocument/2006/relationships/hyperlink" Target="file:///D:\02%20Tibeta%20albmot.wma" TargetMode="External"/><Relationship Id="rId5" Type="http://schemas.openxmlformats.org/officeDocument/2006/relationships/hyperlink" Target="https://en.wikipedia.org/wiki/Sami_people" TargetMode="External"/><Relationship Id="rId10" Type="http://schemas.openxmlformats.org/officeDocument/2006/relationships/hyperlink" Target="https://en.wikipedia.org/wiki/Shamanism" TargetMode="External"/><Relationship Id="rId4" Type="http://schemas.openxmlformats.org/officeDocument/2006/relationships/hyperlink" Target="https://www.arkivverket.no/om-oss/samisk-arkiv/traante-2017" TargetMode="External"/><Relationship Id="rId9" Type="http://schemas.openxmlformats.org/officeDocument/2006/relationships/hyperlink" Target="https://en.wikipedia.org/wiki/Chant"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nl.no/Publius_Cornelius_Tacitus"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snl.no/siida" TargetMode="External"/><Relationship Id="rId4" Type="http://schemas.openxmlformats.org/officeDocument/2006/relationships/hyperlink" Target="https://snl.no/Germania_-_Tacitus'_bok"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My name is Ellen Røsjø. </a:t>
            </a:r>
            <a:r>
              <a:rPr lang="en-US" sz="1200" b="0" i="0" kern="1200" dirty="0">
                <a:solidFill>
                  <a:schemeClr val="tx1"/>
                </a:solidFill>
                <a:effectLst/>
                <a:latin typeface="+mn-lt"/>
                <a:ea typeface="+mn-ea"/>
                <a:cs typeface="+mn-cs"/>
              </a:rPr>
              <a:t> I accept the welcome - on my own behalf; and I come in peace and friendship. I am from the land of the Sámi, another First Nations people.</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work in the National Archives of Norway – in the department of appraisal and private archives and cooperate with the Sámi Archives.)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 also engaged in archives and justice and everybody’s right to have a voice in the archives.)</a:t>
            </a:r>
            <a:endParaRPr lang="nb-NO" sz="1200" kern="1200" dirty="0">
              <a:solidFill>
                <a:schemeClr val="tx1"/>
              </a:solidFill>
              <a:effectLst/>
              <a:latin typeface="+mn-lt"/>
              <a:ea typeface="+mn-ea"/>
              <a:cs typeface="+mn-cs"/>
            </a:endParaRPr>
          </a:p>
          <a:p>
            <a:endParaRPr lang="nb-NO" baseline="0" dirty="0"/>
          </a:p>
        </p:txBody>
      </p:sp>
      <p:sp>
        <p:nvSpPr>
          <p:cNvPr id="4" name="Plassholder for lysbildenummer 3"/>
          <p:cNvSpPr>
            <a:spLocks noGrp="1"/>
          </p:cNvSpPr>
          <p:nvPr>
            <p:ph type="sldNum" sz="quarter" idx="10"/>
          </p:nvPr>
        </p:nvSpPr>
        <p:spPr/>
        <p:txBody>
          <a:bodyPr/>
          <a:lstStyle/>
          <a:p>
            <a:fld id="{EB585D38-A98B-2A4E-B604-B020EB7883B8}" type="slidenum">
              <a:rPr lang="en-US" smtClean="0"/>
              <a:t>1</a:t>
            </a:fld>
            <a:endParaRPr lang="en-US"/>
          </a:p>
        </p:txBody>
      </p:sp>
    </p:spTree>
    <p:extLst>
      <p:ext uri="{BB962C8B-B14F-4D97-AF65-F5344CB8AC3E}">
        <p14:creationId xmlns:p14="http://schemas.microsoft.com/office/powerpoint/2010/main" val="2418586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reindeer belonged to individuals in the family. It was common for girls and boys to receive reindeer from parents and godparents when they were </a:t>
            </a:r>
            <a:r>
              <a:rPr lang="en-US" sz="1200" kern="1200" dirty="0" err="1">
                <a:solidFill>
                  <a:schemeClr val="tx1"/>
                </a:solidFill>
                <a:effectLst/>
                <a:latin typeface="+mn-lt"/>
                <a:ea typeface="+mn-ea"/>
                <a:cs typeface="+mn-cs"/>
              </a:rPr>
              <a:t>baptised</a:t>
            </a:r>
            <a:r>
              <a:rPr lang="en-US" sz="1200" kern="1200" dirty="0">
                <a:solidFill>
                  <a:schemeClr val="tx1"/>
                </a:solidFill>
                <a:effectLst/>
                <a:latin typeface="+mn-lt"/>
                <a:ea typeface="+mn-ea"/>
                <a:cs typeface="+mn-cs"/>
              </a:rPr>
              <a:t>. Personal reindeer marks were given and all reindeer with this mark and their offspring remained the individual's property. The same was true when women got married. In reindeer herding, women and men were equal partners.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10</a:t>
            </a:fld>
            <a:endParaRPr lang="en-US"/>
          </a:p>
        </p:txBody>
      </p:sp>
    </p:spTree>
    <p:extLst>
      <p:ext uri="{BB962C8B-B14F-4D97-AF65-F5344CB8AC3E}">
        <p14:creationId xmlns:p14="http://schemas.microsoft.com/office/powerpoint/2010/main" val="2973062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reindeer herding </a:t>
            </a:r>
            <a:r>
              <a:rPr lang="en-US" sz="1200" kern="1200" dirty="0" err="1">
                <a:solidFill>
                  <a:schemeClr val="tx1"/>
                </a:solidFill>
                <a:effectLst/>
                <a:latin typeface="+mn-lt"/>
                <a:ea typeface="+mn-ea"/>
                <a:cs typeface="+mn-cs"/>
              </a:rPr>
              <a:t>Sámis</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Kautokeino</a:t>
            </a:r>
            <a:r>
              <a:rPr lang="en-US" sz="1200" kern="1200" dirty="0">
                <a:solidFill>
                  <a:schemeClr val="tx1"/>
                </a:solidFill>
                <a:effectLst/>
                <a:latin typeface="+mn-lt"/>
                <a:ea typeface="+mn-ea"/>
                <a:cs typeface="+mn-cs"/>
              </a:rPr>
              <a:t> had summer stays in coastal areas (</a:t>
            </a:r>
            <a:r>
              <a:rPr lang="en-US" sz="1200" kern="1200" dirty="0" err="1">
                <a:solidFill>
                  <a:schemeClr val="tx1"/>
                </a:solidFill>
                <a:effectLst/>
                <a:latin typeface="+mn-lt"/>
                <a:ea typeface="+mn-ea"/>
                <a:cs typeface="+mn-cs"/>
              </a:rPr>
              <a:t>peke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kart). On the coast, the larger winter </a:t>
            </a:r>
            <a:r>
              <a:rPr lang="en-US" sz="1200" kern="1200" dirty="0" err="1">
                <a:solidFill>
                  <a:schemeClr val="tx1"/>
                </a:solidFill>
                <a:effectLst/>
                <a:latin typeface="+mn-lt"/>
                <a:ea typeface="+mn-ea"/>
                <a:cs typeface="+mn-cs"/>
              </a:rPr>
              <a:t>siidas</a:t>
            </a:r>
            <a:r>
              <a:rPr lang="en-US" sz="1200" kern="1200" dirty="0">
                <a:solidFill>
                  <a:schemeClr val="tx1"/>
                </a:solidFill>
                <a:effectLst/>
                <a:latin typeface="+mn-lt"/>
                <a:ea typeface="+mn-ea"/>
                <a:cs typeface="+mn-cs"/>
              </a:rPr>
              <a:t> split into smaller summer </a:t>
            </a:r>
            <a:r>
              <a:rPr lang="en-US" sz="1200" kern="1200" dirty="0" err="1">
                <a:solidFill>
                  <a:schemeClr val="tx1"/>
                </a:solidFill>
                <a:effectLst/>
                <a:latin typeface="+mn-lt"/>
                <a:ea typeface="+mn-ea"/>
                <a:cs typeface="+mn-cs"/>
              </a:rPr>
              <a:t>siidas</a:t>
            </a:r>
            <a:r>
              <a:rPr lang="en-US" sz="1200" kern="1200" dirty="0">
                <a:solidFill>
                  <a:schemeClr val="tx1"/>
                </a:solidFill>
                <a:effectLst/>
                <a:latin typeface="+mn-lt"/>
                <a:ea typeface="+mn-ea"/>
                <a:cs typeface="+mn-cs"/>
              </a:rPr>
              <a:t>, most often in units that included the reindeer of the individual core family. The coastal areas had good grazing conditions and less insects that pester mammals than the </a:t>
            </a:r>
            <a:r>
              <a:rPr lang="en-US" sz="1200" kern="1200" dirty="0" err="1">
                <a:solidFill>
                  <a:schemeClr val="tx1"/>
                </a:solidFill>
                <a:effectLst/>
                <a:latin typeface="+mn-lt"/>
                <a:ea typeface="+mn-ea"/>
                <a:cs typeface="+mn-cs"/>
              </a:rPr>
              <a:t>Finnmarksvidda</a:t>
            </a:r>
            <a:r>
              <a:rPr lang="en-US" sz="1200" kern="1200" dirty="0">
                <a:solidFill>
                  <a:schemeClr val="tx1"/>
                </a:solidFill>
                <a:effectLst/>
                <a:latin typeface="+mn-lt"/>
                <a:ea typeface="+mn-ea"/>
                <a:cs typeface="+mn-cs"/>
              </a:rPr>
              <a:t> – the open mountain area/tundra during summer. The reindeer were allowed to walk freely until July. Then they started milking them again.</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11</a:t>
            </a:fld>
            <a:endParaRPr lang="en-US"/>
          </a:p>
        </p:txBody>
      </p:sp>
    </p:spTree>
    <p:extLst>
      <p:ext uri="{BB962C8B-B14F-4D97-AF65-F5344CB8AC3E}">
        <p14:creationId xmlns:p14="http://schemas.microsoft.com/office/powerpoint/2010/main" val="1215204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August / September, the reindeer herds were moved back to the tundra, and the small </a:t>
            </a:r>
            <a:r>
              <a:rPr lang="en-US" sz="1200" kern="1200" dirty="0" err="1">
                <a:solidFill>
                  <a:schemeClr val="tx1"/>
                </a:solidFill>
                <a:effectLst/>
                <a:latin typeface="+mn-lt"/>
                <a:ea typeface="+mn-ea"/>
                <a:cs typeface="+mn-cs"/>
              </a:rPr>
              <a:t>siidas</a:t>
            </a:r>
            <a:r>
              <a:rPr lang="en-US" sz="1200" kern="1200" dirty="0">
                <a:solidFill>
                  <a:schemeClr val="tx1"/>
                </a:solidFill>
                <a:effectLst/>
                <a:latin typeface="+mn-lt"/>
                <a:ea typeface="+mn-ea"/>
                <a:cs typeface="+mn-cs"/>
              </a:rPr>
              <a:t> gathered again for a larger winter </a:t>
            </a:r>
            <a:r>
              <a:rPr lang="en-US" sz="1200" kern="1200" dirty="0" err="1">
                <a:solidFill>
                  <a:schemeClr val="tx1"/>
                </a:solidFill>
                <a:effectLst/>
                <a:latin typeface="+mn-lt"/>
                <a:ea typeface="+mn-ea"/>
                <a:cs typeface="+mn-cs"/>
              </a:rPr>
              <a:t>siida</a:t>
            </a:r>
            <a:r>
              <a:rPr lang="en-US" sz="1200" kern="1200" dirty="0">
                <a:solidFill>
                  <a:schemeClr val="tx1"/>
                </a:solidFill>
                <a:effectLst/>
                <a:latin typeface="+mn-lt"/>
                <a:ea typeface="+mn-ea"/>
                <a:cs typeface="+mn-cs"/>
              </a:rPr>
              <a:t>. The area around </a:t>
            </a:r>
            <a:r>
              <a:rPr lang="en-US" sz="1200" kern="1200" dirty="0" err="1">
                <a:solidFill>
                  <a:schemeClr val="tx1"/>
                </a:solidFill>
                <a:effectLst/>
                <a:latin typeface="+mn-lt"/>
                <a:ea typeface="+mn-ea"/>
                <a:cs typeface="+mn-cs"/>
              </a:rPr>
              <a:t>Kautokeino</a:t>
            </a:r>
            <a:r>
              <a:rPr lang="en-US" sz="1200" kern="1200" dirty="0">
                <a:solidFill>
                  <a:schemeClr val="tx1"/>
                </a:solidFill>
                <a:effectLst/>
                <a:latin typeface="+mn-lt"/>
                <a:ea typeface="+mn-ea"/>
                <a:cs typeface="+mn-cs"/>
              </a:rPr>
              <a:t> provided good grazing conditions for </a:t>
            </a:r>
            <a:r>
              <a:rPr lang="en-US" sz="1200" kern="1200" dirty="0" err="1">
                <a:solidFill>
                  <a:schemeClr val="tx1"/>
                </a:solidFill>
                <a:effectLst/>
                <a:latin typeface="+mn-lt"/>
                <a:ea typeface="+mn-ea"/>
                <a:cs typeface="+mn-cs"/>
              </a:rPr>
              <a:t>lav</a:t>
            </a:r>
            <a:r>
              <a:rPr lang="en-US" sz="1200" kern="1200" dirty="0">
                <a:solidFill>
                  <a:schemeClr val="tx1"/>
                </a:solidFill>
                <a:effectLst/>
                <a:latin typeface="+mn-lt"/>
                <a:ea typeface="+mn-ea"/>
                <a:cs typeface="+mn-cs"/>
              </a:rPr>
              <a:t> (a form of moss) in winter when there was little snow and no ice blanket formed under the snow. If the pasture conditions were difficult, the pine forest just over the border with Finland was an attractive winter pasture. The reindeer herders in </a:t>
            </a:r>
            <a:r>
              <a:rPr lang="en-US" sz="1200" kern="1200" dirty="0" err="1">
                <a:solidFill>
                  <a:schemeClr val="tx1"/>
                </a:solidFill>
                <a:effectLst/>
                <a:latin typeface="+mn-lt"/>
                <a:ea typeface="+mn-ea"/>
                <a:cs typeface="+mn-cs"/>
              </a:rPr>
              <a:t>Kautokeino</a:t>
            </a:r>
            <a:r>
              <a:rPr lang="en-US" sz="1200" kern="1200" dirty="0">
                <a:solidFill>
                  <a:schemeClr val="tx1"/>
                </a:solidFill>
                <a:effectLst/>
                <a:latin typeface="+mn-lt"/>
                <a:ea typeface="+mn-ea"/>
                <a:cs typeface="+mn-cs"/>
              </a:rPr>
              <a:t> could also take the reindeer through Finland and into Swedish territory, but they preferred the coniferous forests in Finland because it was a short distance to go there.</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12</a:t>
            </a:fld>
            <a:endParaRPr lang="en-US"/>
          </a:p>
        </p:txBody>
      </p:sp>
    </p:spTree>
    <p:extLst>
      <p:ext uri="{BB962C8B-B14F-4D97-AF65-F5344CB8AC3E}">
        <p14:creationId xmlns:p14="http://schemas.microsoft.com/office/powerpoint/2010/main" val="3236341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Traditionally, fishing, hunting, gathering, crafts and reindeer herding are central to the Sámi. Not so long ago, it was common to divide the Sámi people into four main groups by way of life and settlement: sea Sámi, river and lake Sami, forest Sámi and mountain Sámi, but today the Sámi community is as differentiated as any other modern society. However, parts of the Sámi population maintain the traditional forms of livelihood, and in Sámi politics many are concerned with how to continue traditional Sámi economy in modern society.</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13</a:t>
            </a:fld>
            <a:endParaRPr lang="en-US"/>
          </a:p>
        </p:txBody>
      </p:sp>
    </p:spTree>
    <p:extLst>
      <p:ext uri="{BB962C8B-B14F-4D97-AF65-F5344CB8AC3E}">
        <p14:creationId xmlns:p14="http://schemas.microsoft.com/office/powerpoint/2010/main" val="389487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kern="1200" dirty="0">
                <a:solidFill>
                  <a:schemeClr val="tx1"/>
                </a:solidFill>
                <a:effectLst/>
                <a:latin typeface="+mn-lt"/>
                <a:ea typeface="+mn-ea"/>
                <a:cs typeface="+mn-cs"/>
              </a:rPr>
              <a:t>Traditional Sámi crafts, duodji, clearly shows how much weight Sámi community has always put on beauty. Common consumer goods and everyday objects have been embellished and richly ornamented. The use value has always been the most important, but the requirement was that the product should also be beautiful to the eye. Duodji training was formerly part of the upbringing, and in older written sources, crafts are constantly mentioned as a Sámi </a:t>
            </a:r>
            <a:r>
              <a:rPr lang="en-US" sz="1200" kern="1200" dirty="0" err="1">
                <a:solidFill>
                  <a:schemeClr val="tx1"/>
                </a:solidFill>
                <a:effectLst/>
                <a:latin typeface="+mn-lt"/>
                <a:ea typeface="+mn-ea"/>
                <a:cs typeface="+mn-cs"/>
              </a:rPr>
              <a:t>speciality</a:t>
            </a:r>
            <a:r>
              <a:rPr lang="en-US"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Duodji production is still an important part of many </a:t>
            </a:r>
            <a:r>
              <a:rPr lang="en-US" sz="1200" kern="1200" dirty="0" err="1">
                <a:solidFill>
                  <a:schemeClr val="tx1"/>
                </a:solidFill>
                <a:effectLst/>
                <a:latin typeface="+mn-lt"/>
                <a:ea typeface="+mn-ea"/>
                <a:cs typeface="+mn-cs"/>
              </a:rPr>
              <a:t>Sámis</a:t>
            </a:r>
            <a:r>
              <a:rPr lang="en-US" sz="1200" kern="1200" dirty="0">
                <a:solidFill>
                  <a:schemeClr val="tx1"/>
                </a:solidFill>
                <a:effectLst/>
                <a:latin typeface="+mn-lt"/>
                <a:ea typeface="+mn-ea"/>
                <a:cs typeface="+mn-cs"/>
              </a:rPr>
              <a:t>’ income. The state provides direct support to duodji, through artisan organizations and the Sámi business fund, managed by the Sámi Parliament.</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14</a:t>
            </a:fld>
            <a:endParaRPr lang="en-US"/>
          </a:p>
        </p:txBody>
      </p:sp>
    </p:spTree>
    <p:extLst>
      <p:ext uri="{BB962C8B-B14F-4D97-AF65-F5344CB8AC3E}">
        <p14:creationId xmlns:p14="http://schemas.microsoft.com/office/powerpoint/2010/main" val="348042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b="1" kern="1200" dirty="0" err="1">
                <a:solidFill>
                  <a:schemeClr val="tx1"/>
                </a:solidFill>
                <a:effectLst/>
                <a:latin typeface="+mn-lt"/>
                <a:ea typeface="+mn-ea"/>
                <a:cs typeface="+mn-cs"/>
              </a:rPr>
              <a:t>joik</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vuelie</a:t>
            </a:r>
            <a:r>
              <a:rPr lang="en-US" sz="1200" kern="1200" dirty="0">
                <a:solidFill>
                  <a:schemeClr val="tx1"/>
                </a:solidFill>
                <a:effectLst/>
                <a:latin typeface="+mn-lt"/>
                <a:ea typeface="+mn-ea"/>
                <a:cs typeface="+mn-cs"/>
              </a:rPr>
              <a:t>) is a traditional form of song of the Sámi people of the Nordic countries and Kola Peninsula of Russia. </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an art form, each </a:t>
            </a:r>
            <a:r>
              <a:rPr lang="en-US" sz="1200" kern="1200" dirty="0" err="1">
                <a:solidFill>
                  <a:schemeClr val="tx1"/>
                </a:solidFill>
                <a:effectLst/>
                <a:latin typeface="+mn-lt"/>
                <a:ea typeface="+mn-ea"/>
                <a:cs typeface="+mn-cs"/>
              </a:rPr>
              <a:t>joik</a:t>
            </a:r>
            <a:r>
              <a:rPr lang="en-US" sz="1200" kern="1200" dirty="0">
                <a:solidFill>
                  <a:schemeClr val="tx1"/>
                </a:solidFill>
                <a:effectLst/>
                <a:latin typeface="+mn-lt"/>
                <a:ea typeface="+mn-ea"/>
                <a:cs typeface="+mn-cs"/>
              </a:rPr>
              <a:t> is meant to reflect or evoke a person, animal, or place.</a:t>
            </a:r>
            <a:endParaRPr lang="nb-NO"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Joik</a:t>
            </a:r>
            <a:r>
              <a:rPr lang="en-US" sz="1200" kern="1200" dirty="0">
                <a:solidFill>
                  <a:schemeClr val="tx1"/>
                </a:solidFill>
                <a:effectLst/>
                <a:latin typeface="+mn-lt"/>
                <a:ea typeface="+mn-ea"/>
                <a:cs typeface="+mn-cs"/>
              </a:rPr>
              <a:t> has had a renaissance since the 1970s as a source of inspiration for modern musicians in a whole range of genres. Well-known artists of </a:t>
            </a:r>
            <a:r>
              <a:rPr lang="en-US" sz="1200" kern="1200" dirty="0" err="1">
                <a:solidFill>
                  <a:schemeClr val="tx1"/>
                </a:solidFill>
                <a:effectLst/>
                <a:latin typeface="+mn-lt"/>
                <a:ea typeface="+mn-ea"/>
                <a:cs typeface="+mn-cs"/>
              </a:rPr>
              <a:t>joik</a:t>
            </a:r>
            <a:r>
              <a:rPr lang="en-US" sz="1200" kern="1200" dirty="0">
                <a:solidFill>
                  <a:schemeClr val="tx1"/>
                </a:solidFill>
                <a:effectLst/>
                <a:latin typeface="+mn-lt"/>
                <a:ea typeface="+mn-ea"/>
                <a:cs typeface="+mn-cs"/>
              </a:rPr>
              <a:t> are Mari </a:t>
            </a:r>
            <a:r>
              <a:rPr lang="en-US" sz="1200" kern="1200" dirty="0" err="1">
                <a:solidFill>
                  <a:schemeClr val="tx1"/>
                </a:solidFill>
                <a:effectLst/>
                <a:latin typeface="+mn-lt"/>
                <a:ea typeface="+mn-ea"/>
                <a:cs typeface="+mn-cs"/>
              </a:rPr>
              <a:t>Boine</a:t>
            </a:r>
            <a:r>
              <a:rPr lang="en-US" sz="1200" kern="1200" dirty="0">
                <a:solidFill>
                  <a:schemeClr val="tx1"/>
                </a:solidFill>
                <a:effectLst/>
                <a:latin typeface="+mn-lt"/>
                <a:ea typeface="+mn-ea"/>
                <a:cs typeface="+mn-cs"/>
              </a:rPr>
              <a:t>, and Frode </a:t>
            </a:r>
            <a:r>
              <a:rPr lang="en-US" sz="1200" kern="1200" dirty="0" err="1">
                <a:solidFill>
                  <a:schemeClr val="tx1"/>
                </a:solidFill>
                <a:effectLst/>
                <a:latin typeface="+mn-lt"/>
                <a:ea typeface="+mn-ea"/>
                <a:cs typeface="+mn-cs"/>
              </a:rPr>
              <a:t>Fjellheim</a:t>
            </a:r>
            <a:r>
              <a:rPr lang="en-US"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15</a:t>
            </a:fld>
            <a:endParaRPr lang="en-US"/>
          </a:p>
        </p:txBody>
      </p:sp>
    </p:spTree>
    <p:extLst>
      <p:ext uri="{BB962C8B-B14F-4D97-AF65-F5344CB8AC3E}">
        <p14:creationId xmlns:p14="http://schemas.microsoft.com/office/powerpoint/2010/main" val="2520310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is an active S</a:t>
            </a:r>
            <a:r>
              <a:rPr lang="en-US" sz="1200" kern="1200" dirty="0">
                <a:solidFill>
                  <a:schemeClr val="tx1"/>
                </a:solidFill>
                <a:effectLst/>
                <a:latin typeface="+mn-lt"/>
                <a:ea typeface="+mn-ea"/>
                <a:cs typeface="+mn-cs"/>
              </a:rPr>
              <a:t>á</a:t>
            </a:r>
            <a:r>
              <a:rPr lang="en-GB" sz="1200" kern="1200" dirty="0">
                <a:solidFill>
                  <a:schemeClr val="tx1"/>
                </a:solidFill>
                <a:effectLst/>
                <a:latin typeface="+mn-lt"/>
                <a:ea typeface="+mn-ea"/>
                <a:cs typeface="+mn-cs"/>
              </a:rPr>
              <a:t>mi music scene, which is reflected in the many festivals that are held in different places in </a:t>
            </a:r>
            <a:r>
              <a:rPr lang="en-GB" sz="1200" kern="1200" dirty="0" err="1">
                <a:solidFill>
                  <a:schemeClr val="tx1"/>
                </a:solidFill>
                <a:effectLst/>
                <a:latin typeface="+mn-lt"/>
                <a:ea typeface="+mn-ea"/>
                <a:cs typeface="+mn-cs"/>
              </a:rPr>
              <a:t>Sápmi</a:t>
            </a:r>
            <a:r>
              <a:rPr lang="en-GB" sz="1200" kern="1200" dirty="0">
                <a:solidFill>
                  <a:schemeClr val="tx1"/>
                </a:solidFill>
                <a:effectLst/>
                <a:latin typeface="+mn-lt"/>
                <a:ea typeface="+mn-ea"/>
                <a:cs typeface="+mn-cs"/>
              </a:rPr>
              <a:t>. Most famous is the indigenous festival </a:t>
            </a:r>
            <a:r>
              <a:rPr lang="en-GB" sz="1200" kern="1200" dirty="0" err="1">
                <a:solidFill>
                  <a:schemeClr val="tx1"/>
                </a:solidFill>
                <a:effectLst/>
                <a:latin typeface="+mn-lt"/>
                <a:ea typeface="+mn-ea"/>
                <a:cs typeface="+mn-cs"/>
              </a:rPr>
              <a:t>Riddu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Riđđu</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Kåfjord</a:t>
            </a:r>
            <a:r>
              <a:rPr lang="en-GB" sz="1200" kern="1200" dirty="0">
                <a:solidFill>
                  <a:schemeClr val="tx1"/>
                </a:solidFill>
                <a:effectLst/>
                <a:latin typeface="+mn-lt"/>
                <a:ea typeface="+mn-ea"/>
                <a:cs typeface="+mn-cs"/>
              </a:rPr>
              <a:t> in Nord-Troms, which is held every summer in July with artists from a number of indigenous peoples around the world. The festival has grown to become the most important meeting place for modern indigenous music today. Also Aboriginal people from Australia have participated. And maybe people from here could have contact with this festival?</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16</a:t>
            </a:fld>
            <a:endParaRPr lang="en-US"/>
          </a:p>
        </p:txBody>
      </p:sp>
    </p:spTree>
    <p:extLst>
      <p:ext uri="{BB962C8B-B14F-4D97-AF65-F5344CB8AC3E}">
        <p14:creationId xmlns:p14="http://schemas.microsoft.com/office/powerpoint/2010/main" val="984536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The Norwegian constitution from 1814 was not democratic. For example, only privileged </a:t>
            </a:r>
            <a:r>
              <a:rPr lang="en-GB" dirty="0"/>
              <a:t>men</a:t>
            </a:r>
            <a:r>
              <a:rPr lang="en-GB" sz="1200" kern="1200" dirty="0">
                <a:solidFill>
                  <a:schemeClr val="tx1"/>
                </a:solidFill>
                <a:effectLst/>
                <a:latin typeface="+mn-lt"/>
                <a:ea typeface="+mn-ea"/>
                <a:cs typeface="+mn-cs"/>
              </a:rPr>
              <a:t> had the right to vote. It also excluded S</a:t>
            </a:r>
            <a:r>
              <a:rPr lang="en-US" sz="1200" kern="1200" dirty="0">
                <a:solidFill>
                  <a:schemeClr val="tx1"/>
                </a:solidFill>
                <a:effectLst/>
                <a:latin typeface="+mn-lt"/>
                <a:ea typeface="+mn-ea"/>
                <a:cs typeface="+mn-cs"/>
              </a:rPr>
              <a:t>á</a:t>
            </a:r>
            <a:r>
              <a:rPr lang="en-GB" sz="1200" kern="1200" dirty="0">
                <a:solidFill>
                  <a:schemeClr val="tx1"/>
                </a:solidFill>
                <a:effectLst/>
                <a:latin typeface="+mn-lt"/>
                <a:ea typeface="+mn-ea"/>
                <a:cs typeface="+mn-cs"/>
              </a:rPr>
              <a:t>mis from political participation. In 1821 it was changed so that privileged male S</a:t>
            </a:r>
            <a:r>
              <a:rPr lang="en-US" sz="1200" kern="1200" dirty="0">
                <a:solidFill>
                  <a:schemeClr val="tx1"/>
                </a:solidFill>
                <a:effectLst/>
                <a:latin typeface="+mn-lt"/>
                <a:ea typeface="+mn-ea"/>
                <a:cs typeface="+mn-cs"/>
              </a:rPr>
              <a:t>á</a:t>
            </a:r>
            <a:r>
              <a:rPr lang="en-GB" sz="1200" kern="1200" dirty="0">
                <a:solidFill>
                  <a:schemeClr val="tx1"/>
                </a:solidFill>
                <a:effectLst/>
                <a:latin typeface="+mn-lt"/>
                <a:ea typeface="+mn-ea"/>
                <a:cs typeface="+mn-cs"/>
              </a:rPr>
              <a:t>mis and other privileged men in </a:t>
            </a:r>
            <a:r>
              <a:rPr lang="en-GB" sz="1200" kern="1200" dirty="0" err="1">
                <a:solidFill>
                  <a:schemeClr val="tx1"/>
                </a:solidFill>
                <a:effectLst/>
                <a:latin typeface="+mn-lt"/>
                <a:ea typeface="+mn-ea"/>
                <a:cs typeface="+mn-cs"/>
              </a:rPr>
              <a:t>Finnmark</a:t>
            </a:r>
            <a:r>
              <a:rPr lang="en-GB" sz="1200" kern="1200" dirty="0">
                <a:solidFill>
                  <a:schemeClr val="tx1"/>
                </a:solidFill>
                <a:effectLst/>
                <a:latin typeface="+mn-lt"/>
                <a:ea typeface="+mn-ea"/>
                <a:cs typeface="+mn-cs"/>
              </a:rPr>
              <a:t> got the right to vote. General suffrage for all adults was completed in 1919.</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But it took a long time to get representation in Parliament. In 1906 the first known S</a:t>
            </a:r>
            <a:r>
              <a:rPr lang="en-US" sz="1200" kern="1200" dirty="0">
                <a:solidFill>
                  <a:schemeClr val="tx1"/>
                </a:solidFill>
                <a:effectLst/>
                <a:latin typeface="+mn-lt"/>
                <a:ea typeface="+mn-ea"/>
                <a:cs typeface="+mn-cs"/>
              </a:rPr>
              <a:t>á</a:t>
            </a:r>
            <a:r>
              <a:rPr lang="en-GB" sz="1200" kern="1200" dirty="0">
                <a:solidFill>
                  <a:schemeClr val="tx1"/>
                </a:solidFill>
                <a:effectLst/>
                <a:latin typeface="+mn-lt"/>
                <a:ea typeface="+mn-ea"/>
                <a:cs typeface="+mn-cs"/>
              </a:rPr>
              <a:t>mi delegate was elected, </a:t>
            </a:r>
            <a:r>
              <a:rPr lang="en-GB" sz="1200" kern="1200" dirty="0" err="1">
                <a:solidFill>
                  <a:schemeClr val="tx1"/>
                </a:solidFill>
                <a:effectLst/>
                <a:latin typeface="+mn-lt"/>
                <a:ea typeface="+mn-ea"/>
                <a:cs typeface="+mn-cs"/>
              </a:rPr>
              <a:t>Isak</a:t>
            </a:r>
            <a:r>
              <a:rPr lang="en-GB" sz="1200" kern="1200" dirty="0">
                <a:solidFill>
                  <a:schemeClr val="tx1"/>
                </a:solidFill>
                <a:effectLst/>
                <a:latin typeface="+mn-lt"/>
                <a:ea typeface="+mn-ea"/>
                <a:cs typeface="+mn-cs"/>
              </a:rPr>
              <a:t> Mikel Saba - through a coalition of the socialist and the S</a:t>
            </a:r>
            <a:r>
              <a:rPr lang="en-US" sz="1200" kern="1200" dirty="0" err="1">
                <a:solidFill>
                  <a:schemeClr val="tx1"/>
                </a:solidFill>
                <a:effectLst/>
                <a:latin typeface="+mn-lt"/>
                <a:ea typeface="+mn-ea"/>
                <a:cs typeface="+mn-cs"/>
              </a:rPr>
              <a:t>ámi</a:t>
            </a:r>
            <a:r>
              <a:rPr lang="en-US" sz="1200" kern="1200" dirty="0">
                <a:solidFill>
                  <a:schemeClr val="tx1"/>
                </a:solidFill>
                <a:effectLst/>
                <a:latin typeface="+mn-lt"/>
                <a:ea typeface="+mn-ea"/>
                <a:cs typeface="+mn-cs"/>
              </a:rPr>
              <a:t> movement. He sat until 1912.</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But after Saba the labour movement had no S</a:t>
            </a:r>
            <a:r>
              <a:rPr lang="en-US" sz="1200" kern="1200" dirty="0">
                <a:solidFill>
                  <a:schemeClr val="tx1"/>
                </a:solidFill>
                <a:effectLst/>
                <a:latin typeface="+mn-lt"/>
                <a:ea typeface="+mn-ea"/>
                <a:cs typeface="+mn-cs"/>
              </a:rPr>
              <a:t>á</a:t>
            </a:r>
            <a:r>
              <a:rPr lang="en-GB" sz="1200" kern="1200" dirty="0">
                <a:solidFill>
                  <a:schemeClr val="tx1"/>
                </a:solidFill>
                <a:effectLst/>
                <a:latin typeface="+mn-lt"/>
                <a:ea typeface="+mn-ea"/>
                <a:cs typeface="+mn-cs"/>
              </a:rPr>
              <a:t>mi representative in parliament until after 1945.</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EB585D38-A98B-2A4E-B604-B020EB7883B8}" type="slidenum">
              <a:rPr lang="en-US" smtClean="0"/>
              <a:t>17</a:t>
            </a:fld>
            <a:endParaRPr lang="en-US"/>
          </a:p>
        </p:txBody>
      </p:sp>
    </p:spTree>
    <p:extLst>
      <p:ext uri="{BB962C8B-B14F-4D97-AF65-F5344CB8AC3E}">
        <p14:creationId xmlns:p14="http://schemas.microsoft.com/office/powerpoint/2010/main" val="3349490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kern="1200" dirty="0">
                <a:solidFill>
                  <a:schemeClr val="tx1"/>
                </a:solidFill>
                <a:effectLst/>
                <a:latin typeface="+mn-lt"/>
                <a:ea typeface="+mn-ea"/>
                <a:cs typeface="+mn-cs"/>
              </a:rPr>
              <a:t>Inspired by the Swedish preacher </a:t>
            </a:r>
            <a:r>
              <a:rPr lang="en-US" sz="1200" kern="1200" dirty="0" err="1">
                <a:solidFill>
                  <a:schemeClr val="tx1"/>
                </a:solidFill>
                <a:effectLst/>
                <a:latin typeface="+mn-lt"/>
                <a:ea typeface="+mn-ea"/>
                <a:cs typeface="+mn-cs"/>
              </a:rPr>
              <a:t>Læstadius</a:t>
            </a:r>
            <a:r>
              <a:rPr lang="en-US" sz="1200" kern="1200" dirty="0">
                <a:solidFill>
                  <a:schemeClr val="tx1"/>
                </a:solidFill>
                <a:effectLst/>
                <a:latin typeface="+mn-lt"/>
                <a:ea typeface="+mn-ea"/>
                <a:cs typeface="+mn-cs"/>
              </a:rPr>
              <a:t>, the </a:t>
            </a:r>
            <a:r>
              <a:rPr lang="en-US" sz="1200" kern="1200" dirty="0" err="1">
                <a:solidFill>
                  <a:schemeClr val="tx1"/>
                </a:solidFill>
                <a:effectLst/>
                <a:latin typeface="+mn-lt"/>
                <a:ea typeface="+mn-ea"/>
                <a:cs typeface="+mn-cs"/>
              </a:rPr>
              <a:t>Sámis</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Kautokeino</a:t>
            </a:r>
            <a:r>
              <a:rPr lang="en-US" sz="1200" kern="1200" dirty="0">
                <a:solidFill>
                  <a:schemeClr val="tx1"/>
                </a:solidFill>
                <a:effectLst/>
                <a:latin typeface="+mn-lt"/>
                <a:ea typeface="+mn-ea"/>
                <a:cs typeface="+mn-cs"/>
              </a:rPr>
              <a:t> in 1851 established their own trading and religious activities and stopped using the church and trading post imposed by the Norwegian state. For the merchant in </a:t>
            </a:r>
            <a:r>
              <a:rPr lang="en-US" sz="1200" kern="1200" dirty="0" err="1">
                <a:solidFill>
                  <a:schemeClr val="tx1"/>
                </a:solidFill>
                <a:effectLst/>
                <a:latin typeface="+mn-lt"/>
                <a:ea typeface="+mn-ea"/>
                <a:cs typeface="+mn-cs"/>
              </a:rPr>
              <a:t>Kautokeino</a:t>
            </a:r>
            <a:r>
              <a:rPr lang="en-US" sz="1200" kern="1200" dirty="0">
                <a:solidFill>
                  <a:schemeClr val="tx1"/>
                </a:solidFill>
                <a:effectLst/>
                <a:latin typeface="+mn-lt"/>
                <a:ea typeface="+mn-ea"/>
                <a:cs typeface="+mn-cs"/>
              </a:rPr>
              <a:t> and the priest, this meant </a:t>
            </a:r>
            <a:r>
              <a:rPr lang="en-US" dirty="0"/>
              <a:t>a low</a:t>
            </a:r>
            <a:r>
              <a:rPr lang="en-US" sz="1200" kern="1200" dirty="0">
                <a:solidFill>
                  <a:schemeClr val="tx1"/>
                </a:solidFill>
                <a:effectLst/>
                <a:latin typeface="+mn-lt"/>
                <a:ea typeface="+mn-ea"/>
                <a:cs typeface="+mn-cs"/>
              </a:rPr>
              <a:t> turnover and empty churches. Some</a:t>
            </a:r>
            <a:r>
              <a:rPr lang="en-US" dirty="0"/>
              <a:t> even disturbed the priest during church service in </a:t>
            </a:r>
            <a:r>
              <a:rPr lang="en-US" dirty="0" err="1"/>
              <a:t>Kautokeino</a:t>
            </a:r>
            <a:r>
              <a:rPr lang="en-US" dirty="0"/>
              <a:t> and </a:t>
            </a:r>
            <a:r>
              <a:rPr lang="en-US" dirty="0" err="1"/>
              <a:t>Skjervøy</a:t>
            </a:r>
            <a:r>
              <a:rPr lang="en-US" dirty="0"/>
              <a:t>. The unrest increased in 1851/52. The </a:t>
            </a:r>
            <a:r>
              <a:rPr lang="en-US" sz="1200" kern="1200" dirty="0">
                <a:solidFill>
                  <a:schemeClr val="tx1"/>
                </a:solidFill>
                <a:effectLst/>
                <a:latin typeface="+mn-lt"/>
                <a:ea typeface="+mn-ea"/>
                <a:cs typeface="+mn-cs"/>
              </a:rPr>
              <a:t>priest, who was the supreme authority on the spot, responded by arresting the leaders of the rebels. This paralyzed the very basis of existence for the Sami: Without the men, affected families were unable to care for the reindeer from which they lived. The trial that ended sentencing longer prison terms for some and the payment</a:t>
            </a:r>
            <a:r>
              <a:rPr lang="en-US" sz="1200" kern="1200" baseline="0" dirty="0">
                <a:solidFill>
                  <a:schemeClr val="tx1"/>
                </a:solidFill>
                <a:effectLst/>
                <a:latin typeface="+mn-lt"/>
                <a:ea typeface="+mn-ea"/>
                <a:cs typeface="+mn-cs"/>
              </a:rPr>
              <a:t> of</a:t>
            </a:r>
            <a:r>
              <a:rPr lang="en-US" sz="1200" kern="1200" dirty="0">
                <a:solidFill>
                  <a:schemeClr val="tx1"/>
                </a:solidFill>
                <a:effectLst/>
                <a:latin typeface="+mn-lt"/>
                <a:ea typeface="+mn-ea"/>
                <a:cs typeface="+mn-cs"/>
              </a:rPr>
              <a:t> court costs caused the </a:t>
            </a:r>
            <a:r>
              <a:rPr lang="en-US" sz="1200" kern="1200" dirty="0" err="1">
                <a:solidFill>
                  <a:schemeClr val="tx1"/>
                </a:solidFill>
                <a:effectLst/>
                <a:latin typeface="+mn-lt"/>
                <a:ea typeface="+mn-ea"/>
                <a:cs typeface="+mn-cs"/>
              </a:rPr>
              <a:t>Sámis</a:t>
            </a:r>
            <a:r>
              <a:rPr lang="en-US" sz="1200" kern="1200" dirty="0">
                <a:solidFill>
                  <a:schemeClr val="tx1"/>
                </a:solidFill>
                <a:effectLst/>
                <a:latin typeface="+mn-lt"/>
                <a:ea typeface="+mn-ea"/>
                <a:cs typeface="+mn-cs"/>
              </a:rPr>
              <a:t> to revolt against the authorities. </a:t>
            </a:r>
            <a:r>
              <a:rPr lang="en-GB" sz="1200" kern="1200" dirty="0">
                <a:solidFill>
                  <a:schemeClr val="tx1"/>
                </a:solidFill>
                <a:effectLst/>
                <a:latin typeface="+mn-lt"/>
                <a:ea typeface="+mn-ea"/>
                <a:cs typeface="+mn-cs"/>
              </a:rPr>
              <a:t>They killed the sheriff and the merchant and beat up the priest and others. </a:t>
            </a:r>
            <a:r>
              <a:rPr lang="en-US" sz="1200" kern="1200" dirty="0">
                <a:solidFill>
                  <a:schemeClr val="tx1"/>
                </a:solidFill>
                <a:effectLst/>
                <a:latin typeface="+mn-lt"/>
                <a:ea typeface="+mn-ea"/>
                <a:cs typeface="+mn-cs"/>
              </a:rPr>
              <a:t>In the trial afterwards, seventeen women and eleven men were sentenced, and two of the rebels were beheaded.</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Reindeer were confiscated and sold at auction in the spring of 1853 to cover the costs of custody and litigation in Alta. State representatives counted a family's reindeer regardless of who in the family owned it, so that even children and spouse's specially owned reindeer were counted when reindeer were brought in for auction. This not only affected the family in the moment, but it also weakened the children's foundation for their own reindeer herd in the future and made it difficult to maintain their social position.</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Negotiations between Norway-Sweden and Finland-Russia culminated in the closure of the border with Finland on September 15, 1852 for all relocation of reindeer. For the reindeer herding families that were used to operating in a landscape without borders, this became a major obstacle in the practice of reindeer herding. </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event has also been made into a film called the </a:t>
            </a:r>
            <a:r>
              <a:rPr lang="en-US" sz="1200" kern="1200" dirty="0" err="1">
                <a:solidFill>
                  <a:schemeClr val="tx1"/>
                </a:solidFill>
                <a:effectLst/>
                <a:latin typeface="+mn-lt"/>
                <a:ea typeface="+mn-ea"/>
                <a:cs typeface="+mn-cs"/>
              </a:rPr>
              <a:t>Kautokeino</a:t>
            </a:r>
            <a:r>
              <a:rPr lang="en-US" sz="1200" kern="1200" dirty="0">
                <a:solidFill>
                  <a:schemeClr val="tx1"/>
                </a:solidFill>
                <a:effectLst/>
                <a:latin typeface="+mn-lt"/>
                <a:ea typeface="+mn-ea"/>
                <a:cs typeface="+mn-cs"/>
              </a:rPr>
              <a:t> Rebellion in 2008 directed by Nils </a:t>
            </a:r>
            <a:r>
              <a:rPr lang="en-US" sz="1200" kern="1200" dirty="0" err="1">
                <a:solidFill>
                  <a:schemeClr val="tx1"/>
                </a:solidFill>
                <a:effectLst/>
                <a:latin typeface="+mn-lt"/>
                <a:ea typeface="+mn-ea"/>
                <a:cs typeface="+mn-cs"/>
              </a:rPr>
              <a:t>Gaup</a:t>
            </a:r>
            <a:r>
              <a:rPr lang="en-US" sz="1200" kern="1200" dirty="0">
                <a:solidFill>
                  <a:schemeClr val="tx1"/>
                </a:solidFill>
                <a:effectLst/>
                <a:latin typeface="+mn-lt"/>
                <a:ea typeface="+mn-ea"/>
                <a:cs typeface="+mn-cs"/>
              </a:rPr>
              <a:t> – it is worth watching. </a:t>
            </a:r>
            <a:r>
              <a:rPr lang="nb-NO" dirty="0"/>
              <a:t>    </a:t>
            </a:r>
            <a:r>
              <a:rPr lang="en-US" sz="1200" kern="1200" dirty="0">
                <a:solidFill>
                  <a:schemeClr val="tx1"/>
                </a:solidFill>
                <a:effectLst/>
                <a:latin typeface="+mn-lt"/>
                <a:ea typeface="+mn-ea"/>
                <a:cs typeface="+mn-cs"/>
              </a:rPr>
              <a:t>On the photo: </a:t>
            </a:r>
            <a:r>
              <a:rPr lang="en-GB" sz="1200" kern="1200" dirty="0">
                <a:solidFill>
                  <a:schemeClr val="tx1"/>
                </a:solidFill>
                <a:effectLst/>
                <a:latin typeface="+mn-lt"/>
                <a:ea typeface="+mn-ea"/>
                <a:cs typeface="+mn-cs"/>
              </a:rPr>
              <a:t>One of the rebels. He later translated the Old Testament to s</a:t>
            </a:r>
            <a:r>
              <a:rPr lang="en-US" sz="1200" kern="1200" dirty="0">
                <a:solidFill>
                  <a:schemeClr val="tx1"/>
                </a:solidFill>
                <a:effectLst/>
                <a:latin typeface="+mn-lt"/>
                <a:ea typeface="+mn-ea"/>
                <a:cs typeface="+mn-cs"/>
              </a:rPr>
              <a:t>á</a:t>
            </a:r>
            <a:r>
              <a:rPr lang="en-GB" sz="1200" kern="1200" dirty="0">
                <a:solidFill>
                  <a:schemeClr val="tx1"/>
                </a:solidFill>
                <a:effectLst/>
                <a:latin typeface="+mn-lt"/>
                <a:ea typeface="+mn-ea"/>
                <a:cs typeface="+mn-cs"/>
              </a:rPr>
              <a:t>mi! He was fluent in S</a:t>
            </a:r>
            <a:r>
              <a:rPr lang="en-US" sz="1200" kern="1200" dirty="0">
                <a:solidFill>
                  <a:schemeClr val="tx1"/>
                </a:solidFill>
                <a:effectLst/>
                <a:latin typeface="+mn-lt"/>
                <a:ea typeface="+mn-ea"/>
                <a:cs typeface="+mn-cs"/>
              </a:rPr>
              <a:t>á</a:t>
            </a:r>
            <a:r>
              <a:rPr lang="en-GB" sz="1200" kern="1200" dirty="0">
                <a:solidFill>
                  <a:schemeClr val="tx1"/>
                </a:solidFill>
                <a:effectLst/>
                <a:latin typeface="+mn-lt"/>
                <a:ea typeface="+mn-ea"/>
                <a:cs typeface="+mn-cs"/>
              </a:rPr>
              <a:t>mi, Norwegian and Finnish.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18</a:t>
            </a:fld>
            <a:endParaRPr lang="en-US"/>
          </a:p>
        </p:txBody>
      </p:sp>
    </p:spTree>
    <p:extLst>
      <p:ext uri="{BB962C8B-B14F-4D97-AF65-F5344CB8AC3E}">
        <p14:creationId xmlns:p14="http://schemas.microsoft.com/office/powerpoint/2010/main" val="4280244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There are traditionally eleven Sami languages, now ten languages are left: Northern Sámi is the</a:t>
            </a:r>
            <a:r>
              <a:rPr lang="nb-NO" sz="1200" u="sng" kern="1200" dirty="0">
                <a:solidFill>
                  <a:schemeClr val="tx1"/>
                </a:solidFill>
                <a:effectLst/>
                <a:latin typeface="+mn-lt"/>
                <a:ea typeface="+mn-ea"/>
                <a:cs typeface="+mn-cs"/>
                <a:hlinkClick r:id="rId3"/>
              </a:rPr>
              <a:t> </a:t>
            </a:r>
            <a:r>
              <a:rPr lang="en-GB" sz="1200" kern="1200" dirty="0">
                <a:solidFill>
                  <a:schemeClr val="tx1"/>
                </a:solidFill>
                <a:effectLst/>
                <a:latin typeface="+mn-lt"/>
                <a:ea typeface="+mn-ea"/>
                <a:cs typeface="+mn-cs"/>
              </a:rPr>
              <a:t>largest Sámi language. </a:t>
            </a:r>
            <a:r>
              <a:rPr lang="en-US" sz="1200" kern="1200" dirty="0">
                <a:solidFill>
                  <a:schemeClr val="tx1"/>
                </a:solidFill>
                <a:effectLst/>
                <a:latin typeface="+mn-lt"/>
                <a:ea typeface="+mn-ea"/>
                <a:cs typeface="+mn-cs"/>
              </a:rPr>
              <a:t>These languages belong to the Finnish-Ugric branch of the oral languages. Several of the Sami languages are very different from one another. The vast majority of Sami also speak the national language in the state in which they live, and some Sami are </a:t>
            </a:r>
            <a:r>
              <a:rPr lang="en-US" sz="1200" i="1" kern="1200" dirty="0">
                <a:solidFill>
                  <a:schemeClr val="tx1"/>
                </a:solidFill>
                <a:effectLst/>
                <a:latin typeface="+mn-lt"/>
                <a:ea typeface="+mn-ea"/>
                <a:cs typeface="+mn-cs"/>
              </a:rPr>
              <a:t>more</a:t>
            </a:r>
            <a:r>
              <a:rPr lang="en-US" sz="1200" kern="1200" dirty="0">
                <a:solidFill>
                  <a:schemeClr val="tx1"/>
                </a:solidFill>
                <a:effectLst/>
                <a:latin typeface="+mn-lt"/>
                <a:ea typeface="+mn-ea"/>
                <a:cs typeface="+mn-cs"/>
              </a:rPr>
              <a:t> familiar with this language,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Norwegian, Swedish, Finnish or Russian, than with Sámi.</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the mid-1800s, the Norwegian state carried out an active assimilation policy towards the Sami, which meant that the language disappeared from large areas of </a:t>
            </a:r>
            <a:r>
              <a:rPr lang="en-US" sz="1200" kern="1200" dirty="0" err="1">
                <a:solidFill>
                  <a:schemeClr val="tx1"/>
                </a:solidFill>
                <a:effectLst/>
                <a:latin typeface="+mn-lt"/>
                <a:ea typeface="+mn-ea"/>
                <a:cs typeface="+mn-cs"/>
              </a:rPr>
              <a:t>Sápmi</a:t>
            </a:r>
            <a:r>
              <a:rPr lang="en-US" sz="1200" kern="1200" dirty="0">
                <a:solidFill>
                  <a:schemeClr val="tx1"/>
                </a:solidFill>
                <a:effectLst/>
                <a:latin typeface="+mn-lt"/>
                <a:ea typeface="+mn-ea"/>
                <a:cs typeface="+mn-cs"/>
              </a:rPr>
              <a:t>. Although there has been a Sami revitalization of culture, identity and language since the second half of the 20th century, the Sami languages are still threatened.  Urbanization of Sami also poses new challenges for the maintenance of the Sami languages.</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the Language Act, Sami is recognized as an official language in Norway (1987). Sami languages have special rights within the Sami language management area (1992).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Between 20,000 and 30,000 </a:t>
            </a:r>
            <a:r>
              <a:rPr lang="en-GB" sz="1200" kern="1200" dirty="0" err="1">
                <a:solidFill>
                  <a:schemeClr val="tx1"/>
                </a:solidFill>
                <a:effectLst/>
                <a:latin typeface="+mn-lt"/>
                <a:ea typeface="+mn-ea"/>
                <a:cs typeface="+mn-cs"/>
              </a:rPr>
              <a:t>Samis</a:t>
            </a:r>
            <a:r>
              <a:rPr lang="en-GB" sz="1200" kern="1200" dirty="0">
                <a:solidFill>
                  <a:schemeClr val="tx1"/>
                </a:solidFill>
                <a:effectLst/>
                <a:latin typeface="+mn-lt"/>
                <a:ea typeface="+mn-ea"/>
                <a:cs typeface="+mn-cs"/>
              </a:rPr>
              <a:t> are registered to speak the different Sami languages. One expects that there are about 80 to 100,000 Sami, and of these, about 30% can speak a Sami language, and about 15 % use a Sami written language. The most commonly used Sami languages today are Northern Sami, </a:t>
            </a:r>
            <a:r>
              <a:rPr lang="en-GB" sz="1200" kern="1200" dirty="0" err="1">
                <a:solidFill>
                  <a:schemeClr val="tx1"/>
                </a:solidFill>
                <a:effectLst/>
                <a:latin typeface="+mn-lt"/>
                <a:ea typeface="+mn-ea"/>
                <a:cs typeface="+mn-cs"/>
              </a:rPr>
              <a:t>Lule</a:t>
            </a:r>
            <a:r>
              <a:rPr lang="en-GB" sz="1200" kern="1200" dirty="0">
                <a:solidFill>
                  <a:schemeClr val="tx1"/>
                </a:solidFill>
                <a:effectLst/>
                <a:latin typeface="+mn-lt"/>
                <a:ea typeface="+mn-ea"/>
                <a:cs typeface="+mn-cs"/>
              </a:rPr>
              <a:t> Sami and Southern Sami. Internationally, the Sami languages are characterized as endangered, seriously threatened or almost extinct.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19</a:t>
            </a:fld>
            <a:endParaRPr lang="en-US"/>
          </a:p>
        </p:txBody>
      </p:sp>
    </p:spTree>
    <p:extLst>
      <p:ext uri="{BB962C8B-B14F-4D97-AF65-F5344CB8AC3E}">
        <p14:creationId xmlns:p14="http://schemas.microsoft.com/office/powerpoint/2010/main" val="2496220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First a </a:t>
            </a:r>
            <a:r>
              <a:rPr lang="nb-NO" dirty="0" err="1"/>
              <a:t>map</a:t>
            </a:r>
            <a:r>
              <a:rPr lang="nb-NO" dirty="0"/>
              <a:t> </a:t>
            </a:r>
            <a:r>
              <a:rPr lang="nb-NO" dirty="0" err="1"/>
              <a:t>of</a:t>
            </a:r>
            <a:r>
              <a:rPr lang="nb-NO" dirty="0"/>
              <a:t> </a:t>
            </a:r>
            <a:r>
              <a:rPr lang="nb-NO" dirty="0" err="1"/>
              <a:t>the</a:t>
            </a:r>
            <a:r>
              <a:rPr lang="nb-NO" dirty="0"/>
              <a:t> Nordic </a:t>
            </a:r>
            <a:r>
              <a:rPr lang="nb-NO" dirty="0" err="1"/>
              <a:t>countries</a:t>
            </a:r>
            <a:r>
              <a:rPr lang="nb-NO" dirty="0"/>
              <a:t> to show </a:t>
            </a:r>
            <a:r>
              <a:rPr lang="nb-NO" dirty="0" err="1"/>
              <a:t>you</a:t>
            </a:r>
            <a:r>
              <a:rPr lang="nb-NO" dirty="0"/>
              <a:t> </a:t>
            </a:r>
            <a:r>
              <a:rPr lang="nb-NO" dirty="0" err="1"/>
              <a:t>where</a:t>
            </a:r>
            <a:r>
              <a:rPr lang="nb-NO" dirty="0"/>
              <a:t> Norway is</a:t>
            </a:r>
            <a:r>
              <a:rPr lang="en-GB" sz="1200" kern="1200" dirty="0">
                <a:solidFill>
                  <a:schemeClr val="tx1"/>
                </a:solidFill>
                <a:effectLst/>
                <a:latin typeface="+mn-lt"/>
                <a:ea typeface="+mn-ea"/>
                <a:cs typeface="+mn-cs"/>
              </a:rPr>
              <a:t>... Oslo, the capital is here, and Alta here...</a:t>
            </a:r>
            <a:endParaRPr lang="nb-NO" sz="1200" kern="1200" dirty="0">
              <a:solidFill>
                <a:schemeClr val="tx1"/>
              </a:solidFill>
              <a:effectLst/>
              <a:latin typeface="+mn-lt"/>
              <a:ea typeface="+mn-ea"/>
              <a:cs typeface="+mn-cs"/>
            </a:endParaRPr>
          </a:p>
          <a:p>
            <a:r>
              <a:rPr lang="nb-NO" dirty="0"/>
              <a:t> It’s just as far from Oslo to </a:t>
            </a:r>
            <a:r>
              <a:rPr lang="nb-NO" dirty="0" err="1"/>
              <a:t>the</a:t>
            </a:r>
            <a:r>
              <a:rPr lang="nb-NO" dirty="0"/>
              <a:t> </a:t>
            </a:r>
            <a:r>
              <a:rPr lang="nb-NO" dirty="0" err="1"/>
              <a:t>top</a:t>
            </a:r>
            <a:r>
              <a:rPr lang="nb-NO" dirty="0"/>
              <a:t> </a:t>
            </a:r>
            <a:r>
              <a:rPr lang="nb-NO" dirty="0" err="1"/>
              <a:t>of</a:t>
            </a:r>
            <a:r>
              <a:rPr lang="nb-NO" dirty="0"/>
              <a:t> Norway as from Oslo to Rome in </a:t>
            </a:r>
            <a:r>
              <a:rPr lang="nb-NO" dirty="0" err="1"/>
              <a:t>southern</a:t>
            </a:r>
            <a:r>
              <a:rPr lang="nb-NO" dirty="0"/>
              <a:t> Europe. </a:t>
            </a:r>
          </a:p>
        </p:txBody>
      </p:sp>
      <p:sp>
        <p:nvSpPr>
          <p:cNvPr id="4" name="Plassholder for lysbildenummer 3"/>
          <p:cNvSpPr>
            <a:spLocks noGrp="1"/>
          </p:cNvSpPr>
          <p:nvPr>
            <p:ph type="sldNum" sz="quarter" idx="5"/>
          </p:nvPr>
        </p:nvSpPr>
        <p:spPr/>
        <p:txBody>
          <a:bodyPr/>
          <a:lstStyle/>
          <a:p>
            <a:fld id="{EB585D38-A98B-2A4E-B604-B020EB7883B8}" type="slidenum">
              <a:rPr lang="en-US" smtClean="0"/>
              <a:t>2</a:t>
            </a:fld>
            <a:endParaRPr lang="en-US"/>
          </a:p>
        </p:txBody>
      </p:sp>
    </p:spTree>
    <p:extLst>
      <p:ext uri="{BB962C8B-B14F-4D97-AF65-F5344CB8AC3E}">
        <p14:creationId xmlns:p14="http://schemas.microsoft.com/office/powerpoint/2010/main" val="2362619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kern="1200" dirty="0">
                <a:solidFill>
                  <a:schemeClr val="tx1"/>
                </a:solidFill>
                <a:effectLst/>
                <a:latin typeface="+mn-lt"/>
                <a:ea typeface="+mn-ea"/>
                <a:cs typeface="+mn-cs"/>
              </a:rPr>
              <a:t>From the mid-1800s, a line was introduced in cultural policy towards the Sami with an increasingly clear profile of assimilation (Norwegianization). The school laws from the end of the 19th century stipulated that all teaching should take place in Norwegian. Teachers had to report, and a system of awarding was almost developed for the teachers who were able to assimilate the most. This policy remained firm until after World War II. The children mostly attended boarding schools far away from home and could start school without knowing a word of Norwegian. </a:t>
            </a:r>
            <a:endParaRPr lang="nb-NO"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Modernisation</a:t>
            </a:r>
            <a:r>
              <a:rPr lang="en-US" sz="1200" kern="1200" dirty="0">
                <a:solidFill>
                  <a:schemeClr val="tx1"/>
                </a:solidFill>
                <a:effectLst/>
                <a:latin typeface="+mn-lt"/>
                <a:ea typeface="+mn-ea"/>
                <a:cs typeface="+mn-cs"/>
              </a:rPr>
              <a:t> of fishing and agriculture required capital that most </a:t>
            </a:r>
            <a:r>
              <a:rPr lang="en-US" sz="1200" kern="1200" dirty="0" err="1">
                <a:solidFill>
                  <a:schemeClr val="tx1"/>
                </a:solidFill>
                <a:effectLst/>
                <a:latin typeface="+mn-lt"/>
                <a:ea typeface="+mn-ea"/>
                <a:cs typeface="+mn-cs"/>
              </a:rPr>
              <a:t>Sámis</a:t>
            </a:r>
            <a:r>
              <a:rPr lang="en-US" sz="1200" kern="1200" dirty="0">
                <a:solidFill>
                  <a:schemeClr val="tx1"/>
                </a:solidFill>
                <a:effectLst/>
                <a:latin typeface="+mn-lt"/>
                <a:ea typeface="+mn-ea"/>
                <a:cs typeface="+mn-cs"/>
              </a:rPr>
              <a:t> did not have, and this lead to </a:t>
            </a:r>
            <a:r>
              <a:rPr lang="en-GB" sz="1200"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crisis in the Sámi economy in several areas. </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also provided the basis for a downgrading of the Sami culture.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Mass immigration of </a:t>
            </a:r>
            <a:r>
              <a:rPr lang="en-GB" sz="1200" kern="1200" dirty="0" err="1">
                <a:solidFill>
                  <a:schemeClr val="tx1"/>
                </a:solidFill>
                <a:effectLst/>
                <a:latin typeface="+mn-lt"/>
                <a:ea typeface="+mn-ea"/>
                <a:cs typeface="+mn-cs"/>
              </a:rPr>
              <a:t>Kven</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from Finland,</a:t>
            </a:r>
            <a:r>
              <a:rPr lang="en-US" sz="1200" kern="1200" baseline="0" dirty="0">
                <a:solidFill>
                  <a:schemeClr val="tx1"/>
                </a:solidFill>
                <a:effectLst/>
                <a:latin typeface="+mn-lt"/>
                <a:ea typeface="+mn-ea"/>
                <a:cs typeface="+mn-cs"/>
              </a:rPr>
              <a:t> which at that time was subjected under Russia</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also gave impetus for security arguments for the assimilation policy. “The Peril</a:t>
            </a:r>
            <a:r>
              <a:rPr lang="en-GB" sz="1200" kern="1200" baseline="0" dirty="0">
                <a:solidFill>
                  <a:schemeClr val="tx1"/>
                </a:solidFill>
                <a:effectLst/>
                <a:latin typeface="+mn-lt"/>
                <a:ea typeface="+mn-ea"/>
                <a:cs typeface="+mn-cs"/>
              </a:rPr>
              <a:t> from the East!”</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a:xfrm>
            <a:off x="5187435" y="6513910"/>
            <a:ext cx="3962400" cy="344090"/>
          </a:xfrm>
        </p:spPr>
        <p:txBody>
          <a:bodyPr/>
          <a:lstStyle/>
          <a:p>
            <a:fld id="{EB585D38-A98B-2A4E-B604-B020EB7883B8}" type="slidenum">
              <a:rPr lang="en-US" smtClean="0"/>
              <a:t>20</a:t>
            </a:fld>
            <a:endParaRPr lang="en-US"/>
          </a:p>
        </p:txBody>
      </p:sp>
    </p:spTree>
    <p:extLst>
      <p:ext uri="{BB962C8B-B14F-4D97-AF65-F5344CB8AC3E}">
        <p14:creationId xmlns:p14="http://schemas.microsoft.com/office/powerpoint/2010/main" val="2463692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kern="1200" dirty="0">
                <a:solidFill>
                  <a:schemeClr val="tx1"/>
                </a:solidFill>
                <a:effectLst/>
                <a:latin typeface="+mn-lt"/>
                <a:ea typeface="+mn-ea"/>
                <a:cs typeface="+mn-cs"/>
              </a:rPr>
              <a:t>In the southern Sami area, Elsa </a:t>
            </a:r>
            <a:r>
              <a:rPr lang="en-US" sz="1200" kern="1200" dirty="0" err="1">
                <a:solidFill>
                  <a:schemeClr val="tx1"/>
                </a:solidFill>
                <a:effectLst/>
                <a:latin typeface="+mn-lt"/>
                <a:ea typeface="+mn-ea"/>
                <a:cs typeface="+mn-cs"/>
              </a:rPr>
              <a:t>Laula</a:t>
            </a:r>
            <a:r>
              <a:rPr lang="en-US" sz="1200" kern="1200" dirty="0">
                <a:solidFill>
                  <a:schemeClr val="tx1"/>
                </a:solidFill>
                <a:effectLst/>
                <a:latin typeface="+mn-lt"/>
                <a:ea typeface="+mn-ea"/>
                <a:cs typeface="+mn-cs"/>
              </a:rPr>
              <a:t> (later Elsa </a:t>
            </a:r>
            <a:r>
              <a:rPr lang="en-US" sz="1200" kern="1200" dirty="0" err="1">
                <a:solidFill>
                  <a:schemeClr val="tx1"/>
                </a:solidFill>
                <a:effectLst/>
                <a:latin typeface="+mn-lt"/>
                <a:ea typeface="+mn-ea"/>
                <a:cs typeface="+mn-cs"/>
              </a:rPr>
              <a:t>Laula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Renberg</a:t>
            </a:r>
            <a:r>
              <a:rPr lang="en-US" sz="1200" kern="1200" dirty="0">
                <a:solidFill>
                  <a:schemeClr val="tx1"/>
                </a:solidFill>
                <a:effectLst/>
                <a:latin typeface="+mn-lt"/>
                <a:ea typeface="+mn-ea"/>
                <a:cs typeface="+mn-cs"/>
              </a:rPr>
              <a:t>) worked diligently on both sides of the Norwegian-Swedish border to organize the Sámi. She was the leader of one of the first joint Sami </a:t>
            </a:r>
            <a:r>
              <a:rPr lang="en-US" sz="1200" kern="1200" dirty="0" err="1">
                <a:solidFill>
                  <a:schemeClr val="tx1"/>
                </a:solidFill>
                <a:effectLst/>
                <a:latin typeface="+mn-lt"/>
                <a:ea typeface="+mn-ea"/>
                <a:cs typeface="+mn-cs"/>
              </a:rPr>
              <a:t>organisations</a:t>
            </a:r>
            <a:r>
              <a:rPr lang="en-US" sz="1200" kern="1200" dirty="0">
                <a:solidFill>
                  <a:schemeClr val="tx1"/>
                </a:solidFill>
                <a:effectLst/>
                <a:latin typeface="+mn-lt"/>
                <a:ea typeface="+mn-ea"/>
                <a:cs typeface="+mn-cs"/>
              </a:rPr>
              <a:t> in the Nordic countries in 1904. </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Elsa </a:t>
            </a:r>
            <a:r>
              <a:rPr lang="en-US" sz="1200" kern="1200" dirty="0" err="1">
                <a:solidFill>
                  <a:schemeClr val="tx1"/>
                </a:solidFill>
                <a:effectLst/>
                <a:latin typeface="+mn-lt"/>
                <a:ea typeface="+mn-ea"/>
                <a:cs typeface="+mn-cs"/>
              </a:rPr>
              <a:t>Laula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Renberg</a:t>
            </a:r>
            <a:r>
              <a:rPr lang="en-US" sz="1200" kern="1200" dirty="0">
                <a:solidFill>
                  <a:schemeClr val="tx1"/>
                </a:solidFill>
                <a:effectLst/>
                <a:latin typeface="+mn-lt"/>
                <a:ea typeface="+mn-ea"/>
                <a:cs typeface="+mn-cs"/>
              </a:rPr>
              <a:t> grew up with parents who did reindeer herding I</a:t>
            </a:r>
          </a:p>
          <a:p>
            <a:r>
              <a:rPr lang="en-US" sz="1200" kern="1200" dirty="0">
                <a:solidFill>
                  <a:schemeClr val="tx1"/>
                </a:solidFill>
                <a:effectLst/>
                <a:latin typeface="+mn-lt"/>
                <a:ea typeface="+mn-ea"/>
                <a:cs typeface="+mn-cs"/>
              </a:rPr>
              <a:t>n the border regions between Norway and Sweden. She was one of the few Sami women in her generation who had higher education.</a:t>
            </a:r>
            <a:r>
              <a:rPr lang="en-US" sz="1200" strike="sngStrike"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1904, the world's first joint association, </a:t>
            </a:r>
            <a:r>
              <a:rPr lang="en-US" sz="1200" kern="1200" dirty="0" err="1">
                <a:solidFill>
                  <a:schemeClr val="tx1"/>
                </a:solidFill>
                <a:effectLst/>
                <a:latin typeface="+mn-lt"/>
                <a:ea typeface="+mn-ea"/>
                <a:cs typeface="+mn-cs"/>
              </a:rPr>
              <a:t>Lapparnas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Centralförening</a:t>
            </a:r>
            <a:r>
              <a:rPr lang="en-US" sz="1200" kern="1200" dirty="0">
                <a:solidFill>
                  <a:schemeClr val="tx1"/>
                </a:solidFill>
                <a:effectLst/>
                <a:latin typeface="+mn-lt"/>
                <a:ea typeface="+mn-ea"/>
                <a:cs typeface="+mn-cs"/>
              </a:rPr>
              <a:t>, was founded in Stockholm with Elsa </a:t>
            </a:r>
            <a:r>
              <a:rPr lang="en-US" sz="1200" kern="1200" dirty="0" err="1">
                <a:solidFill>
                  <a:schemeClr val="tx1"/>
                </a:solidFill>
                <a:effectLst/>
                <a:latin typeface="+mn-lt"/>
                <a:ea typeface="+mn-ea"/>
                <a:cs typeface="+mn-cs"/>
              </a:rPr>
              <a:t>Laula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Renberg</a:t>
            </a:r>
            <a:r>
              <a:rPr lang="en-US" sz="1200" kern="1200" dirty="0">
                <a:solidFill>
                  <a:schemeClr val="tx1"/>
                </a:solidFill>
                <a:effectLst/>
                <a:latin typeface="+mn-lt"/>
                <a:ea typeface="+mn-ea"/>
                <a:cs typeface="+mn-cs"/>
              </a:rPr>
              <a:t> as leader. At the same time, she published the pamphlet </a:t>
            </a:r>
            <a:r>
              <a:rPr lang="en-US" sz="1200" i="1" kern="1200" dirty="0" err="1">
                <a:solidFill>
                  <a:schemeClr val="tx1"/>
                </a:solidFill>
                <a:effectLst/>
                <a:latin typeface="+mn-lt"/>
                <a:ea typeface="+mn-ea"/>
                <a:cs typeface="+mn-cs"/>
              </a:rPr>
              <a:t>Inför</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lif</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eller</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död</a:t>
            </a:r>
            <a:r>
              <a:rPr lang="en-US" sz="1200" i="1" kern="1200" dirty="0">
                <a:solidFill>
                  <a:schemeClr val="tx1"/>
                </a:solidFill>
                <a:effectLst/>
                <a:latin typeface="+mn-lt"/>
                <a:ea typeface="+mn-ea"/>
                <a:cs typeface="+mn-cs"/>
              </a:rPr>
              <a:t> / In life or death</a:t>
            </a:r>
            <a:r>
              <a:rPr lang="en-US" sz="1200" kern="1200" dirty="0">
                <a:solidFill>
                  <a:schemeClr val="tx1"/>
                </a:solidFill>
                <a:effectLst/>
                <a:latin typeface="+mn-lt"/>
                <a:ea typeface="+mn-ea"/>
                <a:cs typeface="+mn-cs"/>
              </a:rPr>
              <a:t> which addressed the </a:t>
            </a:r>
            <a:r>
              <a:rPr lang="en-US" sz="1200" kern="1200" dirty="0" err="1">
                <a:solidFill>
                  <a:schemeClr val="tx1"/>
                </a:solidFill>
                <a:effectLst/>
                <a:latin typeface="+mn-lt"/>
                <a:ea typeface="+mn-ea"/>
                <a:cs typeface="+mn-cs"/>
              </a:rPr>
              <a:t>Samis</a:t>
            </a:r>
            <a:r>
              <a:rPr lang="en-US" sz="1200" kern="1200" dirty="0">
                <a:solidFill>
                  <a:schemeClr val="tx1"/>
                </a:solidFill>
                <a:effectLst/>
                <a:latin typeface="+mn-lt"/>
                <a:ea typeface="+mn-ea"/>
                <a:cs typeface="+mn-cs"/>
              </a:rPr>
              <a:t>’ right to land, water and schooling. In 1905, she got an audience with the king to speak for the Sami cause. After moving to the Norwegian side of the border, Elsa </a:t>
            </a:r>
            <a:r>
              <a:rPr lang="en-US" sz="1200" kern="1200" dirty="0" err="1">
                <a:solidFill>
                  <a:schemeClr val="tx1"/>
                </a:solidFill>
                <a:effectLst/>
                <a:latin typeface="+mn-lt"/>
                <a:ea typeface="+mn-ea"/>
                <a:cs typeface="+mn-cs"/>
              </a:rPr>
              <a:t>Laula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Renberg</a:t>
            </a:r>
            <a:r>
              <a:rPr lang="en-US" sz="1200" kern="1200" dirty="0">
                <a:solidFill>
                  <a:schemeClr val="tx1"/>
                </a:solidFill>
                <a:effectLst/>
                <a:latin typeface="+mn-lt"/>
                <a:ea typeface="+mn-ea"/>
                <a:cs typeface="+mn-cs"/>
              </a:rPr>
              <a:t> joined the founding of a regional Sami association in </a:t>
            </a:r>
            <a:r>
              <a:rPr lang="en-US" sz="1200" kern="1200" dirty="0" err="1">
                <a:solidFill>
                  <a:schemeClr val="tx1"/>
                </a:solidFill>
                <a:effectLst/>
                <a:latin typeface="+mn-lt"/>
                <a:ea typeface="+mn-ea"/>
                <a:cs typeface="+mn-cs"/>
              </a:rPr>
              <a:t>Helgeland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kartet</a:t>
            </a:r>
            <a:r>
              <a:rPr lang="en-US" sz="1200" kern="1200" dirty="0">
                <a:solidFill>
                  <a:schemeClr val="tx1"/>
                </a:solidFill>
                <a:effectLst/>
                <a:latin typeface="+mn-lt"/>
                <a:ea typeface="+mn-ea"/>
                <a:cs typeface="+mn-cs"/>
              </a:rPr>
              <a:t>) in 1907 and founded in 1910 the local </a:t>
            </a:r>
            <a:r>
              <a:rPr lang="en-US" sz="1200" kern="1200" dirty="0" err="1">
                <a:solidFill>
                  <a:schemeClr val="tx1"/>
                </a:solidFill>
                <a:effectLst/>
                <a:latin typeface="+mn-lt"/>
                <a:ea typeface="+mn-ea"/>
                <a:cs typeface="+mn-cs"/>
              </a:rPr>
              <a:t>Brurskankens</a:t>
            </a:r>
            <a:r>
              <a:rPr lang="en-US" sz="1200" kern="1200" dirty="0">
                <a:solidFill>
                  <a:schemeClr val="tx1"/>
                </a:solidFill>
                <a:effectLst/>
                <a:latin typeface="+mn-lt"/>
                <a:ea typeface="+mn-ea"/>
                <a:cs typeface="+mn-cs"/>
              </a:rPr>
              <a:t> Sami women's association (on the photo to the left). To the right is Elsa with her husband and two children.</a:t>
            </a:r>
            <a:endParaRPr lang="nb-NO"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21</a:t>
            </a:fld>
            <a:endParaRPr lang="en-US"/>
          </a:p>
        </p:txBody>
      </p:sp>
    </p:spTree>
    <p:extLst>
      <p:ext uri="{BB962C8B-B14F-4D97-AF65-F5344CB8AC3E}">
        <p14:creationId xmlns:p14="http://schemas.microsoft.com/office/powerpoint/2010/main" val="1225030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922351" y="3300412"/>
            <a:ext cx="7315200" cy="2700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Elsa </a:t>
            </a:r>
            <a:r>
              <a:rPr lang="en-US" sz="1200" kern="1200" dirty="0" err="1">
                <a:solidFill>
                  <a:schemeClr val="tx1"/>
                </a:solidFill>
                <a:effectLst/>
                <a:latin typeface="+mn-lt"/>
                <a:ea typeface="+mn-ea"/>
                <a:cs typeface="+mn-cs"/>
              </a:rPr>
              <a:t>Laula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Renberg</a:t>
            </a:r>
            <a:r>
              <a:rPr lang="en-US" sz="1200" kern="1200" dirty="0">
                <a:solidFill>
                  <a:schemeClr val="tx1"/>
                </a:solidFill>
                <a:effectLst/>
                <a:latin typeface="+mn-lt"/>
                <a:ea typeface="+mn-ea"/>
                <a:cs typeface="+mn-cs"/>
              </a:rPr>
              <a:t> and the </a:t>
            </a:r>
            <a:r>
              <a:rPr lang="en-US" sz="1200" kern="1200" dirty="0" err="1">
                <a:solidFill>
                  <a:schemeClr val="tx1"/>
                </a:solidFill>
                <a:effectLst/>
                <a:latin typeface="+mn-lt"/>
                <a:ea typeface="+mn-ea"/>
                <a:cs typeface="+mn-cs"/>
              </a:rPr>
              <a:t>Brurskanken</a:t>
            </a:r>
            <a:r>
              <a:rPr lang="en-US" sz="1200" kern="1200" dirty="0">
                <a:solidFill>
                  <a:schemeClr val="tx1"/>
                </a:solidFill>
                <a:effectLst/>
                <a:latin typeface="+mn-lt"/>
                <a:ea typeface="+mn-ea"/>
                <a:cs typeface="+mn-cs"/>
              </a:rPr>
              <a:t> Sami Women's Association initiated the large international Sami General Meeting held in Trondheim</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Tráante</a:t>
            </a:r>
            <a:r>
              <a:rPr lang="en-US" sz="1200" kern="1200" dirty="0">
                <a:solidFill>
                  <a:schemeClr val="tx1"/>
                </a:solidFill>
                <a:effectLst/>
                <a:latin typeface="+mn-lt"/>
                <a:ea typeface="+mn-ea"/>
                <a:cs typeface="+mn-cs"/>
              </a:rPr>
              <a:t> in 1917. Elsa was one of the most central personalities at the meeting. The meeting's opening date, February 6, is now celebrated as the Sami Day in Norway, Sweden, Finland and Russia. Elsa </a:t>
            </a:r>
            <a:r>
              <a:rPr lang="en-US" sz="1200" kern="1200" dirty="0" err="1">
                <a:solidFill>
                  <a:schemeClr val="tx1"/>
                </a:solidFill>
                <a:effectLst/>
                <a:latin typeface="+mn-lt"/>
                <a:ea typeface="+mn-ea"/>
                <a:cs typeface="+mn-cs"/>
              </a:rPr>
              <a:t>Laula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Renberg</a:t>
            </a:r>
            <a:r>
              <a:rPr lang="en-US" sz="1200" kern="1200" dirty="0">
                <a:solidFill>
                  <a:schemeClr val="tx1"/>
                </a:solidFill>
                <a:effectLst/>
                <a:latin typeface="+mn-lt"/>
                <a:ea typeface="+mn-ea"/>
                <a:cs typeface="+mn-cs"/>
              </a:rPr>
              <a:t> died of tuberculosis in 1931, only 53 years old. Her birthday is a Sámi flag day.</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22</a:t>
            </a:fld>
            <a:endParaRPr lang="en-US"/>
          </a:p>
        </p:txBody>
      </p:sp>
    </p:spTree>
    <p:extLst>
      <p:ext uri="{BB962C8B-B14F-4D97-AF65-F5344CB8AC3E}">
        <p14:creationId xmlns:p14="http://schemas.microsoft.com/office/powerpoint/2010/main" val="1644349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kern="1200" dirty="0">
                <a:solidFill>
                  <a:schemeClr val="tx1"/>
                </a:solidFill>
                <a:effectLst/>
                <a:latin typeface="+mn-lt"/>
                <a:ea typeface="+mn-ea"/>
                <a:cs typeface="+mn-cs"/>
              </a:rPr>
              <a:t>In 1948, the reindeer herders established the Norske </a:t>
            </a:r>
            <a:r>
              <a:rPr lang="en-US" sz="1200" kern="1200" dirty="0" err="1">
                <a:solidFill>
                  <a:schemeClr val="tx1"/>
                </a:solidFill>
                <a:effectLst/>
                <a:latin typeface="+mn-lt"/>
                <a:ea typeface="+mn-ea"/>
                <a:cs typeface="+mn-cs"/>
              </a:rPr>
              <a:t>Reindriftsamers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Landsforbund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NRL</a:t>
            </a:r>
            <a:r>
              <a:rPr lang="en-US" sz="1200" kern="1200" dirty="0">
                <a:solidFill>
                  <a:schemeClr val="tx1"/>
                </a:solidFill>
                <a:effectLst/>
                <a:latin typeface="+mn-lt"/>
                <a:ea typeface="+mn-ea"/>
                <a:cs typeface="+mn-cs"/>
              </a:rPr>
              <a:t>) as a professional </a:t>
            </a:r>
            <a:r>
              <a:rPr lang="en-US" sz="1200" kern="1200" dirty="0" err="1">
                <a:solidFill>
                  <a:schemeClr val="tx1"/>
                </a:solidFill>
                <a:effectLst/>
                <a:latin typeface="+mn-lt"/>
                <a:ea typeface="+mn-ea"/>
                <a:cs typeface="+mn-cs"/>
              </a:rPr>
              <a:t>organisation</a:t>
            </a:r>
            <a:r>
              <a:rPr lang="en-US" sz="1200" kern="1200" dirty="0">
                <a:solidFill>
                  <a:schemeClr val="tx1"/>
                </a:solidFill>
                <a:effectLst/>
                <a:latin typeface="+mn-lt"/>
                <a:ea typeface="+mn-ea"/>
                <a:cs typeface="+mn-cs"/>
              </a:rPr>
              <a:t> for reindeer herders.</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Sami Council was established in 1956 as the "Nordic Sami Council". This is an umbrella </a:t>
            </a:r>
            <a:r>
              <a:rPr lang="en-US" sz="1200" kern="1200" dirty="0" err="1">
                <a:solidFill>
                  <a:schemeClr val="tx1"/>
                </a:solidFill>
                <a:effectLst/>
                <a:latin typeface="+mn-lt"/>
                <a:ea typeface="+mn-ea"/>
                <a:cs typeface="+mn-cs"/>
              </a:rPr>
              <a:t>organisation</a:t>
            </a:r>
            <a:r>
              <a:rPr lang="en-US" sz="1200" kern="1200" dirty="0">
                <a:solidFill>
                  <a:schemeClr val="tx1"/>
                </a:solidFill>
                <a:effectLst/>
                <a:latin typeface="+mn-lt"/>
                <a:ea typeface="+mn-ea"/>
                <a:cs typeface="+mn-cs"/>
              </a:rPr>
              <a:t> for Sami civil society </a:t>
            </a:r>
            <a:r>
              <a:rPr lang="en-US" sz="1200" kern="1200" dirty="0" err="1">
                <a:solidFill>
                  <a:schemeClr val="tx1"/>
                </a:solidFill>
                <a:effectLst/>
                <a:latin typeface="+mn-lt"/>
                <a:ea typeface="+mn-ea"/>
                <a:cs typeface="+mn-cs"/>
              </a:rPr>
              <a:t>organisations</a:t>
            </a:r>
            <a:r>
              <a:rPr lang="en-US" sz="1200" kern="1200" dirty="0">
                <a:solidFill>
                  <a:schemeClr val="tx1"/>
                </a:solidFill>
                <a:effectLst/>
                <a:latin typeface="+mn-lt"/>
                <a:ea typeface="+mn-ea"/>
                <a:cs typeface="+mn-cs"/>
              </a:rPr>
              <a:t> in different countries. In 1992, a Russian joint </a:t>
            </a:r>
            <a:r>
              <a:rPr lang="en-US" sz="1200" kern="1200" dirty="0" err="1">
                <a:solidFill>
                  <a:schemeClr val="tx1"/>
                </a:solidFill>
                <a:effectLst/>
                <a:latin typeface="+mn-lt"/>
                <a:ea typeface="+mn-ea"/>
                <a:cs typeface="+mn-cs"/>
              </a:rPr>
              <a:t>organisation</a:t>
            </a:r>
            <a:r>
              <a:rPr lang="en-US" sz="1200" kern="1200" dirty="0">
                <a:solidFill>
                  <a:schemeClr val="tx1"/>
                </a:solidFill>
                <a:effectLst/>
                <a:latin typeface="+mn-lt"/>
                <a:ea typeface="+mn-ea"/>
                <a:cs typeface="+mn-cs"/>
              </a:rPr>
              <a:t> joined the Sami Council for the first time, thus removing the word "Nordic" from the name. The Sami Council has its secretariat in </a:t>
            </a:r>
            <a:r>
              <a:rPr lang="en-US" sz="1200" kern="1200" dirty="0" err="1">
                <a:solidFill>
                  <a:schemeClr val="tx1"/>
                </a:solidFill>
                <a:effectLst/>
                <a:latin typeface="+mn-lt"/>
                <a:ea typeface="+mn-ea"/>
                <a:cs typeface="+mn-cs"/>
              </a:rPr>
              <a:t>Utsjoki</a:t>
            </a:r>
            <a:r>
              <a:rPr lang="en-US" sz="1200" kern="1200" dirty="0">
                <a:solidFill>
                  <a:schemeClr val="tx1"/>
                </a:solidFill>
                <a:effectLst/>
                <a:latin typeface="+mn-lt"/>
                <a:ea typeface="+mn-ea"/>
                <a:cs typeface="+mn-cs"/>
              </a:rPr>
              <a:t>, Finland, and its highest body is the Sami conferences; general meetings are held regularly with representation from all member </a:t>
            </a:r>
            <a:r>
              <a:rPr lang="en-US" sz="1200" kern="1200" dirty="0" err="1">
                <a:solidFill>
                  <a:schemeClr val="tx1"/>
                </a:solidFill>
                <a:effectLst/>
                <a:latin typeface="+mn-lt"/>
                <a:ea typeface="+mn-ea"/>
                <a:cs typeface="+mn-cs"/>
              </a:rPr>
              <a:t>organisations</a:t>
            </a:r>
            <a:r>
              <a:rPr lang="en-US"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Sámi Council has official status (NGO status) within the UN system and has participated very actively in the work of designing an Indigenous Declaration in the UN Working Group on Indigenous Peoples in Geneva.</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EB585D38-A98B-2A4E-B604-B020EB7883B8}" type="slidenum">
              <a:rPr lang="en-US" smtClean="0"/>
              <a:t>23</a:t>
            </a:fld>
            <a:endParaRPr lang="en-US"/>
          </a:p>
        </p:txBody>
      </p:sp>
    </p:spTree>
    <p:extLst>
      <p:ext uri="{BB962C8B-B14F-4D97-AF65-F5344CB8AC3E}">
        <p14:creationId xmlns:p14="http://schemas.microsoft.com/office/powerpoint/2010/main" val="567531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The development of the Alta - </a:t>
            </a:r>
            <a:r>
              <a:rPr lang="en-GB" sz="1200" kern="1200" dirty="0" err="1">
                <a:solidFill>
                  <a:schemeClr val="tx1"/>
                </a:solidFill>
                <a:effectLst/>
                <a:latin typeface="+mn-lt"/>
                <a:ea typeface="+mn-ea"/>
                <a:cs typeface="+mn-cs"/>
              </a:rPr>
              <a:t>Kautokeino</a:t>
            </a:r>
            <a:r>
              <a:rPr lang="en-GB" sz="1200" kern="1200" dirty="0">
                <a:solidFill>
                  <a:schemeClr val="tx1"/>
                </a:solidFill>
                <a:effectLst/>
                <a:latin typeface="+mn-lt"/>
                <a:ea typeface="+mn-ea"/>
                <a:cs typeface="+mn-cs"/>
              </a:rPr>
              <a:t> water</a:t>
            </a:r>
            <a:r>
              <a:rPr lang="en-GB" sz="1200" kern="1200" baseline="0" dirty="0">
                <a:solidFill>
                  <a:schemeClr val="tx1"/>
                </a:solidFill>
                <a:effectLst/>
                <a:latin typeface="+mn-lt"/>
                <a:ea typeface="+mn-ea"/>
                <a:cs typeface="+mn-cs"/>
              </a:rPr>
              <a:t> systems</a:t>
            </a:r>
            <a:r>
              <a:rPr lang="en-GB" sz="1200" kern="1200" dirty="0">
                <a:solidFill>
                  <a:schemeClr val="tx1"/>
                </a:solidFill>
                <a:effectLst/>
                <a:latin typeface="+mn-lt"/>
                <a:ea typeface="+mn-ea"/>
                <a:cs typeface="+mn-cs"/>
              </a:rPr>
              <a:t> is the most contentious development of hydropower in Norwegian history.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Alta case was a political conflict that lasted from 1968 to 1982. The conflict started with opposition from local people and conservationists, but it ended up being a matter of indigenous rights. </a:t>
            </a:r>
            <a:r>
              <a:rPr lang="en-US" sz="1200" kern="1200" dirty="0">
                <a:solidFill>
                  <a:schemeClr val="tx1"/>
                </a:solidFill>
                <a:effectLst/>
                <a:latin typeface="+mn-lt"/>
                <a:ea typeface="+mn-ea"/>
                <a:cs typeface="+mn-cs"/>
              </a:rPr>
              <a:t>Both in 1979 and 1981, the Sami staged vigorous protests against the development, and both times hunger strikes were used. The picture shows, among other things, Mikkel Eira as a hunger striker in front of the Norwegian Parliament in 1981.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24</a:t>
            </a:fld>
            <a:endParaRPr lang="en-US"/>
          </a:p>
        </p:txBody>
      </p:sp>
    </p:spTree>
    <p:extLst>
      <p:ext uri="{BB962C8B-B14F-4D97-AF65-F5344CB8AC3E}">
        <p14:creationId xmlns:p14="http://schemas.microsoft.com/office/powerpoint/2010/main" val="571738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kern="1200" dirty="0">
                <a:solidFill>
                  <a:schemeClr val="tx1"/>
                </a:solidFill>
                <a:effectLst/>
                <a:latin typeface="+mn-lt"/>
                <a:ea typeface="+mn-ea"/>
                <a:cs typeface="+mn-cs"/>
              </a:rPr>
              <a:t>In addition to affecting reindeer herding: The village of </a:t>
            </a:r>
            <a:r>
              <a:rPr lang="en-GB" sz="1200" kern="1200" dirty="0">
                <a:solidFill>
                  <a:schemeClr val="tx1"/>
                </a:solidFill>
                <a:effectLst/>
                <a:latin typeface="+mn-lt"/>
                <a:ea typeface="+mn-ea"/>
                <a:cs typeface="+mn-cs"/>
              </a:rPr>
              <a:t>Maze/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Masi</a:t>
            </a:r>
            <a:r>
              <a:rPr lang="en-US" sz="1200" kern="1200" dirty="0">
                <a:solidFill>
                  <a:schemeClr val="tx1"/>
                </a:solidFill>
                <a:effectLst/>
                <a:latin typeface="+mn-lt"/>
                <a:ea typeface="+mn-ea"/>
                <a:cs typeface="+mn-cs"/>
              </a:rPr>
              <a:t> not far from </a:t>
            </a:r>
            <a:r>
              <a:rPr lang="en-US" sz="1200" kern="1200" dirty="0" err="1">
                <a:solidFill>
                  <a:schemeClr val="tx1"/>
                </a:solidFill>
                <a:effectLst/>
                <a:latin typeface="+mn-lt"/>
                <a:ea typeface="+mn-ea"/>
                <a:cs typeface="+mn-cs"/>
              </a:rPr>
              <a:t>Kautokeino</a:t>
            </a:r>
            <a:r>
              <a:rPr lang="en-US" sz="1200" kern="1200" dirty="0">
                <a:solidFill>
                  <a:schemeClr val="tx1"/>
                </a:solidFill>
                <a:effectLst/>
                <a:latin typeface="+mn-lt"/>
                <a:ea typeface="+mn-ea"/>
                <a:cs typeface="+mn-cs"/>
              </a:rPr>
              <a:t> was going to be submerged, and probably the salmon in the river would be affected also.</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were demonstrations all over the country. Thousands of people took part in civil disobedience actions to prevent the construction work. When the conflict peaked in 1981, the Norwegian authorities sent 600 police officers to Alta. In 1982, the Supreme Court agreed with the District Court that the development was legal. The same year, the People's Action Committee was dissolved.</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25</a:t>
            </a:fld>
            <a:endParaRPr lang="en-US"/>
          </a:p>
        </p:txBody>
      </p:sp>
    </p:spTree>
    <p:extLst>
      <p:ext uri="{BB962C8B-B14F-4D97-AF65-F5344CB8AC3E}">
        <p14:creationId xmlns:p14="http://schemas.microsoft.com/office/powerpoint/2010/main" val="828004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Despite the support and the 14 Sámi women’s Occupation of the Prime Minister’s office, the new dam was built.</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Even though the fight against the dam was lost, the struggle led to an upsurge in the fight for Sami rights.  It was not just a victory that the village of Maze/</a:t>
            </a:r>
            <a:r>
              <a:rPr lang="en-GB" sz="1200" kern="1200" dirty="0" err="1">
                <a:solidFill>
                  <a:schemeClr val="tx1"/>
                </a:solidFill>
                <a:effectLst/>
                <a:latin typeface="+mn-lt"/>
                <a:ea typeface="+mn-ea"/>
                <a:cs typeface="+mn-cs"/>
              </a:rPr>
              <a:t>Masi</a:t>
            </a:r>
            <a:r>
              <a:rPr lang="en-GB" sz="1200" kern="1200" dirty="0">
                <a:solidFill>
                  <a:schemeClr val="tx1"/>
                </a:solidFill>
                <a:effectLst/>
                <a:latin typeface="+mn-lt"/>
                <a:ea typeface="+mn-ea"/>
                <a:cs typeface="+mn-cs"/>
              </a:rPr>
              <a:t> was saved from the river's embankment. The </a:t>
            </a:r>
            <a:r>
              <a:rPr lang="en-GB" sz="1200" kern="1200" dirty="0" err="1">
                <a:solidFill>
                  <a:schemeClr val="tx1"/>
                </a:solidFill>
                <a:effectLst/>
                <a:latin typeface="+mn-lt"/>
                <a:ea typeface="+mn-ea"/>
                <a:cs typeface="+mn-cs"/>
              </a:rPr>
              <a:t>Samis</a:t>
            </a:r>
            <a:r>
              <a:rPr lang="en-GB" sz="1200" kern="1200" dirty="0">
                <a:solidFill>
                  <a:schemeClr val="tx1"/>
                </a:solidFill>
                <a:effectLst/>
                <a:latin typeface="+mn-lt"/>
                <a:ea typeface="+mn-ea"/>
                <a:cs typeface="+mn-cs"/>
              </a:rPr>
              <a:t> and Sami culture also reached their heyday during the actions.</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26</a:t>
            </a:fld>
            <a:endParaRPr lang="en-US"/>
          </a:p>
        </p:txBody>
      </p:sp>
    </p:spTree>
    <p:extLst>
      <p:ext uri="{BB962C8B-B14F-4D97-AF65-F5344CB8AC3E}">
        <p14:creationId xmlns:p14="http://schemas.microsoft.com/office/powerpoint/2010/main" val="623653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As a result of the actions the following was achieved:</a:t>
            </a:r>
            <a:endParaRPr lang="nb-NO"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 Process from national monoculture to diversity was started, from 1980’s onwards.</a:t>
            </a:r>
            <a:endParaRPr lang="nb-NO"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got The </a:t>
            </a:r>
            <a:r>
              <a:rPr lang="en-GB" sz="1200" kern="1200" dirty="0" err="1">
                <a:solidFill>
                  <a:schemeClr val="tx1"/>
                </a:solidFill>
                <a:effectLst/>
                <a:latin typeface="+mn-lt"/>
                <a:ea typeface="+mn-ea"/>
                <a:cs typeface="+mn-cs"/>
              </a:rPr>
              <a:t>Sámediggi</a:t>
            </a:r>
            <a:r>
              <a:rPr lang="en-GB" sz="1200" kern="1200" dirty="0">
                <a:solidFill>
                  <a:schemeClr val="tx1"/>
                </a:solidFill>
                <a:effectLst/>
                <a:latin typeface="+mn-lt"/>
                <a:ea typeface="+mn-ea"/>
                <a:cs typeface="+mn-cs"/>
              </a:rPr>
              <a:t>. The Norwegian Sámi Parliament – in 1989 (after a law governing the </a:t>
            </a:r>
            <a:r>
              <a:rPr lang="en-GB" sz="1200" kern="1200" dirty="0" err="1">
                <a:solidFill>
                  <a:schemeClr val="tx1"/>
                </a:solidFill>
                <a:effectLst/>
                <a:latin typeface="+mn-lt"/>
                <a:ea typeface="+mn-ea"/>
                <a:cs typeface="+mn-cs"/>
              </a:rPr>
              <a:t>Sámis</a:t>
            </a:r>
            <a:r>
              <a:rPr lang="en-GB" sz="1200" kern="1200" dirty="0">
                <a:solidFill>
                  <a:schemeClr val="tx1"/>
                </a:solidFill>
                <a:effectLst/>
                <a:latin typeface="+mn-lt"/>
                <a:ea typeface="+mn-ea"/>
                <a:cs typeface="+mn-cs"/>
              </a:rPr>
              <a:t> passed in 1987 in the Norwegian Parliament on having a </a:t>
            </a:r>
            <a:r>
              <a:rPr lang="en-GB" sz="1200" kern="1200" dirty="0" err="1">
                <a:solidFill>
                  <a:schemeClr val="tx1"/>
                </a:solidFill>
                <a:effectLst/>
                <a:latin typeface="+mn-lt"/>
                <a:ea typeface="+mn-ea"/>
                <a:cs typeface="+mn-cs"/>
              </a:rPr>
              <a:t>Sámediggi</a:t>
            </a:r>
            <a:r>
              <a:rPr lang="en-GB" sz="1200" kern="1200" dirty="0">
                <a:solidFill>
                  <a:schemeClr val="tx1"/>
                </a:solidFill>
                <a:effectLst/>
                <a:latin typeface="+mn-lt"/>
                <a:ea typeface="+mn-ea"/>
                <a:cs typeface="+mn-cs"/>
              </a:rPr>
              <a:t> and other Sámi law questions like Sámi and Norwegian languages are given </a:t>
            </a:r>
            <a:r>
              <a:rPr lang="en-GB" sz="1200" kern="1200" dirty="0" err="1">
                <a:solidFill>
                  <a:schemeClr val="tx1"/>
                </a:solidFill>
                <a:effectLst/>
                <a:latin typeface="+mn-lt"/>
                <a:ea typeface="+mn-ea"/>
                <a:cs typeface="+mn-cs"/>
              </a:rPr>
              <a:t>equivilency</a:t>
            </a:r>
            <a:r>
              <a:rPr lang="en-GB" sz="1200" kern="1200" dirty="0">
                <a:solidFill>
                  <a:schemeClr val="tx1"/>
                </a:solidFill>
                <a:effectLst/>
                <a:latin typeface="+mn-lt"/>
                <a:ea typeface="+mn-ea"/>
                <a:cs typeface="+mn-cs"/>
              </a:rPr>
              <a:t> and that the </a:t>
            </a:r>
            <a:r>
              <a:rPr lang="en-GB" sz="1200" kern="1200" dirty="0" err="1">
                <a:solidFill>
                  <a:schemeClr val="tx1"/>
                </a:solidFill>
                <a:effectLst/>
                <a:latin typeface="+mn-lt"/>
                <a:ea typeface="+mn-ea"/>
                <a:cs typeface="+mn-cs"/>
              </a:rPr>
              <a:t>Samediggi</a:t>
            </a:r>
            <a:r>
              <a:rPr lang="en-GB" sz="1200" kern="1200" dirty="0">
                <a:solidFill>
                  <a:schemeClr val="tx1"/>
                </a:solidFill>
                <a:effectLst/>
                <a:latin typeface="+mn-lt"/>
                <a:ea typeface="+mn-ea"/>
                <a:cs typeface="+mn-cs"/>
              </a:rPr>
              <a:t> can decide use of the Sámi flag)</a:t>
            </a:r>
            <a:endParaRPr lang="nb-NO" sz="1200" kern="1200" dirty="0">
              <a:solidFill>
                <a:schemeClr val="tx1"/>
              </a:solidFill>
              <a:effectLst/>
              <a:latin typeface="+mn-lt"/>
              <a:ea typeface="+mn-ea"/>
              <a:cs typeface="+mn-cs"/>
            </a:endParaRPr>
          </a:p>
          <a:p>
            <a:pPr lvl="0"/>
            <a:endParaRPr lang="nb-NO"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Sámediggi</a:t>
            </a:r>
            <a:r>
              <a:rPr lang="en-GB" sz="1200" kern="1200" dirty="0">
                <a:solidFill>
                  <a:schemeClr val="tx1"/>
                </a:solidFill>
                <a:effectLst/>
                <a:latin typeface="+mn-lt"/>
                <a:ea typeface="+mn-ea"/>
                <a:cs typeface="+mn-cs"/>
              </a:rPr>
              <a:t> in Sweden came in 1992 and</a:t>
            </a:r>
            <a:endParaRPr lang="nb-NO"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a:t>
            </a:r>
            <a:r>
              <a:rPr lang="nb-NO" sz="1200" kern="1200" dirty="0" err="1">
                <a:solidFill>
                  <a:schemeClr val="tx1"/>
                </a:solidFill>
                <a:effectLst/>
                <a:latin typeface="+mn-lt"/>
                <a:ea typeface="+mn-ea"/>
                <a:cs typeface="+mn-cs"/>
              </a:rPr>
              <a:t>Sámediggi</a:t>
            </a:r>
            <a:r>
              <a:rPr lang="nb-NO" sz="1200" kern="1200" dirty="0">
                <a:solidFill>
                  <a:schemeClr val="tx1"/>
                </a:solidFill>
                <a:effectLst/>
                <a:latin typeface="+mn-lt"/>
                <a:ea typeface="+mn-ea"/>
                <a:cs typeface="+mn-cs"/>
              </a:rPr>
              <a:t> in Finland in 1996 	</a:t>
            </a:r>
            <a:endParaRPr lang="nb-NO"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Finland had got a Sámi delegation in 1971- one of the inspirations for the </a:t>
            </a:r>
            <a:r>
              <a:rPr lang="en-GB" sz="1200" kern="1200" dirty="0" err="1">
                <a:solidFill>
                  <a:schemeClr val="tx1"/>
                </a:solidFill>
                <a:effectLst/>
                <a:latin typeface="+mn-lt"/>
                <a:ea typeface="+mn-ea"/>
                <a:cs typeface="+mn-cs"/>
              </a:rPr>
              <a:t>Sámediggi</a:t>
            </a:r>
            <a:endParaRPr lang="nb-NO"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Russia does not have a Sámi parliament and has, since Putin, closed off all communication between the </a:t>
            </a:r>
            <a:r>
              <a:rPr lang="en-GB" sz="1200" kern="1200" dirty="0" err="1">
                <a:solidFill>
                  <a:schemeClr val="tx1"/>
                </a:solidFill>
                <a:effectLst/>
                <a:latin typeface="+mn-lt"/>
                <a:ea typeface="+mn-ea"/>
                <a:cs typeface="+mn-cs"/>
              </a:rPr>
              <a:t>Samis</a:t>
            </a:r>
            <a:r>
              <a:rPr lang="en-GB" sz="1200" kern="1200" dirty="0">
                <a:solidFill>
                  <a:schemeClr val="tx1"/>
                </a:solidFill>
                <a:effectLst/>
                <a:latin typeface="+mn-lt"/>
                <a:ea typeface="+mn-ea"/>
                <a:cs typeface="+mn-cs"/>
              </a:rPr>
              <a:t> there and the rest. </a:t>
            </a:r>
            <a:r>
              <a:rPr lang="en-GB" sz="1200" kern="1200" dirty="0" err="1">
                <a:solidFill>
                  <a:schemeClr val="tx1"/>
                </a:solidFill>
                <a:effectLst/>
                <a:latin typeface="+mn-lt"/>
                <a:ea typeface="+mn-ea"/>
                <a:cs typeface="+mn-cs"/>
              </a:rPr>
              <a:t>Samis</a:t>
            </a:r>
            <a:r>
              <a:rPr lang="en-GB" sz="1200" kern="1200" dirty="0">
                <a:solidFill>
                  <a:schemeClr val="tx1"/>
                </a:solidFill>
                <a:effectLst/>
                <a:latin typeface="+mn-lt"/>
                <a:ea typeface="+mn-ea"/>
                <a:cs typeface="+mn-cs"/>
              </a:rPr>
              <a:t> have also been deported from their traditional area (Murmansk) to other parts of Russia.</a:t>
            </a:r>
            <a:endParaRPr lang="nb-NO" sz="11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EB585D38-A98B-2A4E-B604-B020EB7883B8}" type="slidenum">
              <a:rPr lang="en-US" smtClean="0"/>
              <a:t>27</a:t>
            </a:fld>
            <a:endParaRPr lang="en-US"/>
          </a:p>
        </p:txBody>
      </p:sp>
    </p:spTree>
    <p:extLst>
      <p:ext uri="{BB962C8B-B14F-4D97-AF65-F5344CB8AC3E}">
        <p14:creationId xmlns:p14="http://schemas.microsoft.com/office/powerpoint/2010/main" val="3192891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There are ordinary parties and unique Sámi parties represented.</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Sami parliaments do not have full powers. For example, they cannot legislate on taxation or make laws. They have an advisory function towards the respective nation states. The Norwegian </a:t>
            </a:r>
            <a:r>
              <a:rPr lang="en-GB" sz="1200" kern="1200" dirty="0" err="1">
                <a:solidFill>
                  <a:schemeClr val="tx1"/>
                </a:solidFill>
                <a:effectLst/>
                <a:latin typeface="+mn-lt"/>
                <a:ea typeface="+mn-ea"/>
                <a:cs typeface="+mn-cs"/>
              </a:rPr>
              <a:t>Sámediggi</a:t>
            </a:r>
            <a:r>
              <a:rPr lang="en-GB" sz="1200" kern="1200" dirty="0">
                <a:solidFill>
                  <a:schemeClr val="tx1"/>
                </a:solidFill>
                <a:effectLst/>
                <a:latin typeface="+mn-lt"/>
                <a:ea typeface="+mn-ea"/>
                <a:cs typeface="+mn-cs"/>
              </a:rPr>
              <a:t> has 39 representatives from 7 constituencies.</a:t>
            </a:r>
            <a:r>
              <a:rPr lang="nb-NO"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is also a Sami parliamentary council that gathers the </a:t>
            </a:r>
            <a:r>
              <a:rPr lang="en-GB" sz="1200" kern="1200" dirty="0" err="1">
                <a:solidFill>
                  <a:schemeClr val="tx1"/>
                </a:solidFill>
                <a:effectLst/>
                <a:latin typeface="+mn-lt"/>
                <a:ea typeface="+mn-ea"/>
                <a:cs typeface="+mn-cs"/>
              </a:rPr>
              <a:t>Sámediggis</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Sápmi</a:t>
            </a:r>
            <a:r>
              <a:rPr lang="en-GB"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I Norge er Sametingets arbeidsområde alle saker som etter tingets oppfatning berører den samiske folkegruppa. Tinget forvalter dessuten en del ansvarsområder delegert fra staten, og det konsulteres av myndighetene i flere saker.        Det avholdes valg til sametingene hvert fjerde år. I Norge sammenfaller dette med </a:t>
            </a:r>
            <a:r>
              <a:rPr lang="nb-NO" sz="1200" kern="1200" dirty="0">
                <a:solidFill>
                  <a:schemeClr val="tx1"/>
                </a:solidFill>
                <a:effectLst/>
                <a:latin typeface="+mn-lt"/>
                <a:ea typeface="+mn-ea"/>
                <a:cs typeface="+mn-cs"/>
                <a:hlinkClick r:id="rId3"/>
              </a:rPr>
              <a:t>stortingsvalg</a:t>
            </a:r>
            <a:r>
              <a:rPr lang="nb-NO" sz="1200" kern="1200" dirty="0">
                <a:solidFill>
                  <a:schemeClr val="tx1"/>
                </a:solidFill>
                <a:effectLst/>
                <a:latin typeface="+mn-lt"/>
                <a:ea typeface="+mn-ea"/>
                <a:cs typeface="+mn-cs"/>
              </a:rPr>
              <a:t> og fylkestingsvalg. Alle som ønsker å stemme eller stille til valg ved et sametingsvalg, må være registrert i </a:t>
            </a:r>
            <a:r>
              <a:rPr lang="nb-NO" sz="1200" kern="1200" dirty="0">
                <a:solidFill>
                  <a:schemeClr val="tx1"/>
                </a:solidFill>
                <a:effectLst/>
                <a:latin typeface="+mn-lt"/>
                <a:ea typeface="+mn-ea"/>
                <a:cs typeface="+mn-cs"/>
                <a:hlinkClick r:id="rId4"/>
              </a:rPr>
              <a:t>sametingets valgmanntall</a:t>
            </a:r>
            <a:r>
              <a:rPr lang="nb-NO" sz="1200" kern="1200" dirty="0">
                <a:solidFill>
                  <a:schemeClr val="tx1"/>
                </a:solidFill>
                <a:effectLst/>
                <a:latin typeface="+mn-lt"/>
                <a:ea typeface="+mn-ea"/>
                <a:cs typeface="+mn-cs"/>
              </a:rPr>
              <a:t> i staten de bor i.</a:t>
            </a:r>
          </a:p>
          <a:p>
            <a:r>
              <a:rPr lang="nb-NO" sz="1200" kern="1200" dirty="0">
                <a:solidFill>
                  <a:schemeClr val="tx1"/>
                </a:solidFill>
                <a:effectLst/>
                <a:latin typeface="+mn-lt"/>
                <a:ea typeface="+mn-ea"/>
                <a:cs typeface="+mn-cs"/>
              </a:rPr>
              <a:t>Du kan melde deg inn i sametingets valgmanntall ved å skrive under på at du oppfatter deg som same, og at du oppfyller visse krav. Disse kravene er ulike fra land til land, men har å gjøre med blant annet ens eget eller forfedrenes språk, eller hvorvidt ens forfedre har vært registrert som samer i visse offentlige dokumenter.</a:t>
            </a:r>
          </a:p>
          <a:p>
            <a:r>
              <a:rPr lang="nb-NO" sz="1200" kern="1200" dirty="0">
                <a:solidFill>
                  <a:schemeClr val="tx1"/>
                </a:solidFill>
                <a:effectLst/>
                <a:latin typeface="+mn-lt"/>
                <a:ea typeface="+mn-ea"/>
                <a:cs typeface="+mn-cs"/>
              </a:rPr>
              <a:t>I Norge er kravene at man (a) selv oppfatter seg som same, </a:t>
            </a:r>
            <a:r>
              <a:rPr lang="nb-NO" sz="1200" i="1" kern="1200" dirty="0">
                <a:solidFill>
                  <a:schemeClr val="tx1"/>
                </a:solidFill>
                <a:effectLst/>
                <a:latin typeface="+mn-lt"/>
                <a:ea typeface="+mn-ea"/>
                <a:cs typeface="+mn-cs"/>
              </a:rPr>
              <a:t>og</a:t>
            </a:r>
            <a:r>
              <a:rPr lang="nb-NO" sz="1200" kern="1200" dirty="0">
                <a:solidFill>
                  <a:schemeClr val="tx1"/>
                </a:solidFill>
                <a:effectLst/>
                <a:latin typeface="+mn-lt"/>
                <a:ea typeface="+mn-ea"/>
                <a:cs typeface="+mn-cs"/>
              </a:rPr>
              <a:t> at (b1) en selv, eller minst én av ens besteforeldre eller oldeforeldre har hatt </a:t>
            </a:r>
            <a:r>
              <a:rPr lang="nb-NO" sz="1200" kern="1200" dirty="0">
                <a:solidFill>
                  <a:schemeClr val="tx1"/>
                </a:solidFill>
                <a:effectLst/>
                <a:latin typeface="+mn-lt"/>
                <a:ea typeface="+mn-ea"/>
                <a:cs typeface="+mn-cs"/>
                <a:hlinkClick r:id="rId5"/>
              </a:rPr>
              <a:t>samisk</a:t>
            </a:r>
            <a:r>
              <a:rPr lang="nb-NO" sz="1200" kern="1200" dirty="0">
                <a:solidFill>
                  <a:schemeClr val="tx1"/>
                </a:solidFill>
                <a:effectLst/>
                <a:latin typeface="+mn-lt"/>
                <a:ea typeface="+mn-ea"/>
                <a:cs typeface="+mn-cs"/>
              </a:rPr>
              <a:t> som </a:t>
            </a:r>
            <a:r>
              <a:rPr lang="nb-NO" sz="1200" kern="1200" dirty="0" err="1">
                <a:solidFill>
                  <a:schemeClr val="tx1"/>
                </a:solidFill>
                <a:effectLst/>
                <a:latin typeface="+mn-lt"/>
                <a:ea typeface="+mn-ea"/>
                <a:cs typeface="+mn-cs"/>
              </a:rPr>
              <a:t>hjemmespråk</a:t>
            </a:r>
            <a:r>
              <a:rPr lang="nb-NO" sz="1200" kern="1200" dirty="0">
                <a:solidFill>
                  <a:schemeClr val="tx1"/>
                </a:solidFill>
                <a:effectLst/>
                <a:latin typeface="+mn-lt"/>
                <a:ea typeface="+mn-ea"/>
                <a:cs typeface="+mn-cs"/>
              </a:rPr>
              <a:t> under oppveksten, </a:t>
            </a:r>
            <a:r>
              <a:rPr lang="nb-NO" sz="1200" i="1" kern="1200" dirty="0">
                <a:solidFill>
                  <a:schemeClr val="tx1"/>
                </a:solidFill>
                <a:effectLst/>
                <a:latin typeface="+mn-lt"/>
                <a:ea typeface="+mn-ea"/>
                <a:cs typeface="+mn-cs"/>
              </a:rPr>
              <a:t>eller</a:t>
            </a:r>
            <a:r>
              <a:rPr lang="nb-NO" sz="1200" kern="1200" dirty="0">
                <a:solidFill>
                  <a:schemeClr val="tx1"/>
                </a:solidFill>
                <a:effectLst/>
                <a:latin typeface="+mn-lt"/>
                <a:ea typeface="+mn-ea"/>
                <a:cs typeface="+mn-cs"/>
              </a:rPr>
              <a:t> (b2) at minst én av ens foreldre står eller har stått i valgmanntallet.</a:t>
            </a:r>
          </a:p>
          <a:p>
            <a:r>
              <a:rPr lang="nb-NO" sz="1200" u="sng" kern="1200" dirty="0">
                <a:solidFill>
                  <a:schemeClr val="tx1"/>
                </a:solidFill>
                <a:effectLst/>
                <a:latin typeface="+mn-lt"/>
                <a:ea typeface="+mn-ea"/>
                <a:cs typeface="+mn-cs"/>
              </a:rPr>
              <a:t>I 2017 var 16 958 personer innmeldt i Sametingets valgmanntall i Norge. </a:t>
            </a:r>
            <a:r>
              <a:rPr lang="nb-NO" sz="1200" kern="1200" dirty="0" err="1">
                <a:solidFill>
                  <a:schemeClr val="tx1"/>
                </a:solidFill>
                <a:effectLst/>
                <a:latin typeface="+mn-lt"/>
                <a:ea typeface="+mn-ea"/>
                <a:cs typeface="+mn-cs"/>
              </a:rPr>
              <a:t>Maybe</a:t>
            </a:r>
            <a:r>
              <a:rPr lang="nb-NO" sz="1200" kern="1200" dirty="0">
                <a:solidFill>
                  <a:schemeClr val="tx1"/>
                </a:solidFill>
                <a:effectLst/>
                <a:latin typeface="+mn-lt"/>
                <a:ea typeface="+mn-ea"/>
                <a:cs typeface="+mn-cs"/>
              </a:rPr>
              <a:t> a total </a:t>
            </a:r>
            <a:r>
              <a:rPr lang="nb-NO" sz="1200" kern="1200" dirty="0" err="1">
                <a:solidFill>
                  <a:schemeClr val="tx1"/>
                </a:solidFill>
                <a:effectLst/>
                <a:latin typeface="+mn-lt"/>
                <a:ea typeface="+mn-ea"/>
                <a:cs typeface="+mn-cs"/>
              </a:rPr>
              <a:t>of</a:t>
            </a:r>
            <a:r>
              <a:rPr lang="nb-NO" sz="1200" kern="1200" dirty="0">
                <a:solidFill>
                  <a:schemeClr val="tx1"/>
                </a:solidFill>
                <a:effectLst/>
                <a:latin typeface="+mn-lt"/>
                <a:ea typeface="+mn-ea"/>
                <a:cs typeface="+mn-cs"/>
              </a:rPr>
              <a:t> 100 000 </a:t>
            </a:r>
            <a:r>
              <a:rPr lang="nb-NO" sz="1200" kern="1200" dirty="0" err="1">
                <a:solidFill>
                  <a:schemeClr val="tx1"/>
                </a:solidFill>
                <a:effectLst/>
                <a:latin typeface="+mn-lt"/>
                <a:ea typeface="+mn-ea"/>
                <a:cs typeface="+mn-cs"/>
              </a:rPr>
              <a:t>Sámi</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people</a:t>
            </a:r>
            <a:r>
              <a:rPr lang="nb-NO" sz="1200" kern="1200" dirty="0">
                <a:solidFill>
                  <a:schemeClr val="tx1"/>
                </a:solidFill>
                <a:effectLst/>
                <a:latin typeface="+mn-lt"/>
                <a:ea typeface="+mn-ea"/>
                <a:cs typeface="+mn-cs"/>
              </a:rPr>
              <a:t> in all 4 </a:t>
            </a:r>
            <a:r>
              <a:rPr lang="nb-NO" sz="1200" kern="1200" dirty="0" err="1">
                <a:solidFill>
                  <a:schemeClr val="tx1"/>
                </a:solidFill>
                <a:effectLst/>
                <a:latin typeface="+mn-lt"/>
                <a:ea typeface="+mn-ea"/>
                <a:cs typeface="+mn-cs"/>
              </a:rPr>
              <a:t>countries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majority</a:t>
            </a:r>
            <a:r>
              <a:rPr lang="nb-NO" sz="1200" kern="1200" dirty="0">
                <a:solidFill>
                  <a:schemeClr val="tx1"/>
                </a:solidFill>
                <a:effectLst/>
                <a:latin typeface="+mn-lt"/>
                <a:ea typeface="+mn-ea"/>
                <a:cs typeface="+mn-cs"/>
              </a:rPr>
              <a:t> lives in Norway.</a:t>
            </a:r>
          </a:p>
        </p:txBody>
      </p:sp>
      <p:sp>
        <p:nvSpPr>
          <p:cNvPr id="4" name="Plassholder for lysbildenummer 3"/>
          <p:cNvSpPr>
            <a:spLocks noGrp="1"/>
          </p:cNvSpPr>
          <p:nvPr>
            <p:ph type="sldNum" sz="quarter" idx="5"/>
          </p:nvPr>
        </p:nvSpPr>
        <p:spPr/>
        <p:txBody>
          <a:bodyPr/>
          <a:lstStyle/>
          <a:p>
            <a:fld id="{EB585D38-A98B-2A4E-B604-B020EB7883B8}" type="slidenum">
              <a:rPr lang="en-US" smtClean="0"/>
              <a:t>28</a:t>
            </a:fld>
            <a:endParaRPr lang="en-US"/>
          </a:p>
        </p:txBody>
      </p:sp>
    </p:spTree>
    <p:extLst>
      <p:ext uri="{BB962C8B-B14F-4D97-AF65-F5344CB8AC3E}">
        <p14:creationId xmlns:p14="http://schemas.microsoft.com/office/powerpoint/2010/main" val="2468106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The Norwegian Constitution § 108 (got a provision in 1988)</a:t>
            </a:r>
            <a:endParaRPr lang="nb-NO"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It is the responsibility of the state authorities to make arrangements for the Sámi people to secure and develop their language, their culture and their social life.</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provision marks an end to earlier assimilation policies.</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based on the UN </a:t>
            </a:r>
            <a:r>
              <a:rPr lang="en-US" sz="1200" kern="1200" dirty="0">
                <a:solidFill>
                  <a:schemeClr val="tx1"/>
                </a:solidFill>
                <a:effectLst/>
                <a:latin typeface="+mn-lt"/>
                <a:ea typeface="+mn-ea"/>
                <a:cs typeface="+mn-cs"/>
              </a:rPr>
              <a:t>International Covenant on Civil and Political Rights </a:t>
            </a:r>
            <a:r>
              <a:rPr lang="en-GB" sz="1200" kern="1200" dirty="0">
                <a:solidFill>
                  <a:schemeClr val="tx1"/>
                </a:solidFill>
                <a:effectLst/>
                <a:latin typeface="+mn-lt"/>
                <a:ea typeface="+mn-ea"/>
                <a:cs typeface="+mn-cs"/>
              </a:rPr>
              <a:t>article 27.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Sami flag that you can see here, was adopted by the Sami conference in </a:t>
            </a:r>
            <a:r>
              <a:rPr lang="en-GB" sz="1200" kern="1200" dirty="0" err="1">
                <a:solidFill>
                  <a:schemeClr val="tx1"/>
                </a:solidFill>
                <a:effectLst/>
                <a:latin typeface="+mn-lt"/>
                <a:ea typeface="+mn-ea"/>
                <a:cs typeface="+mn-cs"/>
              </a:rPr>
              <a:t>Åre</a:t>
            </a:r>
            <a:r>
              <a:rPr lang="en-GB" sz="1200" kern="1200" dirty="0">
                <a:solidFill>
                  <a:schemeClr val="tx1"/>
                </a:solidFill>
                <a:effectLst/>
                <a:latin typeface="+mn-lt"/>
                <a:ea typeface="+mn-ea"/>
                <a:cs typeface="+mn-cs"/>
              </a:rPr>
              <a:t>, Sweden in 1986. A list of official Sami flag days for both Norway, Sweden and Finland has been prepared. The flag is also in use in Russia</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AA543-B4C7-4255-A4A2-DEAFDD338E8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987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a photo of Rock carvings in Alta in northern Norway – a </a:t>
            </a:r>
            <a:r>
              <a:rPr lang="en-GB" sz="1200" kern="1200" dirty="0" err="1">
                <a:solidFill>
                  <a:schemeClr val="tx1"/>
                </a:solidFill>
                <a:effectLst/>
                <a:latin typeface="+mn-lt"/>
                <a:ea typeface="+mn-ea"/>
                <a:cs typeface="+mn-cs"/>
              </a:rPr>
              <a:t>Unesco</a:t>
            </a:r>
            <a:r>
              <a:rPr lang="en-GB" sz="1200" kern="1200" dirty="0">
                <a:solidFill>
                  <a:schemeClr val="tx1"/>
                </a:solidFill>
                <a:effectLst/>
                <a:latin typeface="+mn-lt"/>
                <a:ea typeface="+mn-ea"/>
                <a:cs typeface="+mn-cs"/>
              </a:rPr>
              <a:t> world heritage site, it has more than 6000 carvings. They are between 7000 and 2000 years old. They are both Sámi art and Sámi archives at the same time.  Alta has North-Europe’s largest concentration of rock art made by hunters and gatherers, and it’s Norway’s only prehistoric world heritage site. The red colour is done recently in order to bring forward the figures.</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3</a:t>
            </a:fld>
            <a:endParaRPr lang="en-US"/>
          </a:p>
        </p:txBody>
      </p:sp>
    </p:spTree>
    <p:extLst>
      <p:ext uri="{BB962C8B-B14F-4D97-AF65-F5344CB8AC3E}">
        <p14:creationId xmlns:p14="http://schemas.microsoft.com/office/powerpoint/2010/main" val="1002851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The Nordic Sámi Convention of 2017 says</a:t>
            </a:r>
            <a:endParaRPr lang="nb-NO"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states shall take into account Sámi cultural heritage, Sámi cultural expression and Sámi traditional knowledge when making decisions on issues concerning Sámi conditions.</a:t>
            </a:r>
            <a:endParaRPr lang="nb-NO"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Sami material cultural heritage shall be protected by law. The states will work to ensure that the Sami intangible cultural heritage is safeguarded. The Sámi Parliament or authorities in collaboration with the Sámi Parliament, Sámi museums or other Sámi institutions shall be responsible for matters concerning Sámi cultural heritage.</a:t>
            </a:r>
            <a:endParaRPr lang="nb-NO"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Sami cultural heritage held by the state or other public body shall be managed by the Sami Parliament or by museums or institutions in cooperation with the Sami Parliament.</a:t>
            </a:r>
            <a:endParaRPr lang="nb-NO"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States shall work to ensure that Sami cultural property is repatriated and managed in accordance with the third paragraph.</a:t>
            </a: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prstClr val="black"/>
              </a:solidFill>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30</a:t>
            </a:fld>
            <a:endParaRPr lang="en-US"/>
          </a:p>
        </p:txBody>
      </p:sp>
    </p:spTree>
    <p:extLst>
      <p:ext uri="{BB962C8B-B14F-4D97-AF65-F5344CB8AC3E}">
        <p14:creationId xmlns:p14="http://schemas.microsoft.com/office/powerpoint/2010/main" val="516930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The Sámi people and archives</a:t>
            </a:r>
            <a:endParaRPr lang="nb-NO"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 live </a:t>
            </a:r>
            <a:r>
              <a:rPr lang="nb-NO" sz="1200" kern="1200" dirty="0" err="1">
                <a:solidFill>
                  <a:schemeClr val="tx1"/>
                </a:solidFill>
                <a:effectLst/>
                <a:latin typeface="+mn-lt"/>
                <a:ea typeface="+mn-ea"/>
                <a:cs typeface="+mn-cs"/>
              </a:rPr>
              <a:t>across</a:t>
            </a:r>
            <a:r>
              <a:rPr lang="nb-NO" sz="1200" kern="1200" dirty="0">
                <a:solidFill>
                  <a:schemeClr val="tx1"/>
                </a:solidFill>
                <a:effectLst/>
                <a:latin typeface="+mn-lt"/>
                <a:ea typeface="+mn-ea"/>
                <a:cs typeface="+mn-cs"/>
              </a:rPr>
              <a:t> 4 </a:t>
            </a:r>
            <a:r>
              <a:rPr lang="nb-NO" sz="1200" kern="1200" dirty="0" err="1">
                <a:solidFill>
                  <a:schemeClr val="tx1"/>
                </a:solidFill>
                <a:effectLst/>
                <a:latin typeface="+mn-lt"/>
                <a:ea typeface="+mn-ea"/>
                <a:cs typeface="+mn-cs"/>
              </a:rPr>
              <a:t>nation</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states</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have not been an actor in traditional western recordkeeping and archives</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others have archived and collected material on them… – with a colonial perspective</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has created a negative situation with archives spread in many countries, uncoordinated and with little indigenous control</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it comes to archives:</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Extraordinarily little has been written down of the </a:t>
            </a:r>
            <a:r>
              <a:rPr lang="en-GB" sz="1200" kern="1200" dirty="0" err="1">
                <a:solidFill>
                  <a:schemeClr val="tx1"/>
                </a:solidFill>
                <a:effectLst/>
                <a:latin typeface="+mn-lt"/>
                <a:ea typeface="+mn-ea"/>
                <a:cs typeface="+mn-cs"/>
              </a:rPr>
              <a:t>Sámis</a:t>
            </a:r>
            <a:r>
              <a:rPr lang="en-GB" sz="1200" kern="1200" dirty="0">
                <a:solidFill>
                  <a:schemeClr val="tx1"/>
                </a:solidFill>
                <a:effectLst/>
                <a:latin typeface="+mn-lt"/>
                <a:ea typeface="+mn-ea"/>
                <a:cs typeface="+mn-cs"/>
              </a:rPr>
              <a:t>’ own important events</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EB585D38-A98B-2A4E-B604-B020EB7883B8}" type="slidenum">
              <a:rPr lang="en-US" smtClean="0"/>
              <a:t>31</a:t>
            </a:fld>
            <a:endParaRPr lang="en-US"/>
          </a:p>
        </p:txBody>
      </p:sp>
    </p:spTree>
    <p:extLst>
      <p:ext uri="{BB962C8B-B14F-4D97-AF65-F5344CB8AC3E}">
        <p14:creationId xmlns:p14="http://schemas.microsoft.com/office/powerpoint/2010/main" val="240403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10000"/>
          </a:bodyPr>
          <a:lstStyle/>
          <a:p>
            <a:r>
              <a:rPr lang="en-GB" sz="1200" kern="1200" dirty="0">
                <a:solidFill>
                  <a:schemeClr val="tx1"/>
                </a:solidFill>
                <a:effectLst/>
                <a:latin typeface="+mn-lt"/>
                <a:ea typeface="+mn-ea"/>
                <a:cs typeface="+mn-cs"/>
              </a:rPr>
              <a:t>A roman saying says «Quod non </a:t>
            </a:r>
            <a:r>
              <a:rPr lang="en-GB" sz="1200" kern="1200" dirty="0" err="1">
                <a:solidFill>
                  <a:schemeClr val="tx1"/>
                </a:solidFill>
                <a:effectLst/>
                <a:latin typeface="+mn-lt"/>
                <a:ea typeface="+mn-ea"/>
                <a:cs typeface="+mn-cs"/>
              </a:rPr>
              <a:t>est</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actis</a:t>
            </a:r>
            <a:r>
              <a:rPr lang="en-GB" sz="1200" kern="1200" dirty="0">
                <a:solidFill>
                  <a:schemeClr val="tx1"/>
                </a:solidFill>
                <a:effectLst/>
                <a:latin typeface="+mn-lt"/>
                <a:ea typeface="+mn-ea"/>
                <a:cs typeface="+mn-cs"/>
              </a:rPr>
              <a:t>, non </a:t>
            </a:r>
            <a:r>
              <a:rPr lang="en-GB" sz="1200" kern="1200" dirty="0" err="1">
                <a:solidFill>
                  <a:schemeClr val="tx1"/>
                </a:solidFill>
                <a:effectLst/>
                <a:latin typeface="+mn-lt"/>
                <a:ea typeface="+mn-ea"/>
                <a:cs typeface="+mn-cs"/>
              </a:rPr>
              <a:t>est</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mundo</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(If you’re not in the archives, you don’t exist) – this affects indigenous and oppressed people – if you destroy archives you take away rights. </a:t>
            </a:r>
          </a:p>
          <a:p>
            <a:r>
              <a:rPr lang="en-GB" sz="1200" kern="1200" dirty="0">
                <a:solidFill>
                  <a:schemeClr val="tx1"/>
                </a:solidFill>
                <a:effectLst/>
                <a:latin typeface="+mn-lt"/>
                <a:ea typeface="+mn-ea"/>
                <a:cs typeface="+mn-cs"/>
              </a:rPr>
              <a:t>A few facts about traditional archives in the western world:</a:t>
            </a:r>
            <a:endParaRPr lang="nb-NO"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Archives are unique – unlike published material, there is only </a:t>
            </a:r>
            <a:r>
              <a:rPr lang="en-GB" sz="1200" i="1" kern="1200" dirty="0">
                <a:solidFill>
                  <a:schemeClr val="tx1"/>
                </a:solidFill>
                <a:effectLst/>
                <a:latin typeface="+mn-lt"/>
                <a:ea typeface="+mn-ea"/>
                <a:cs typeface="+mn-cs"/>
              </a:rPr>
              <a:t>one</a:t>
            </a:r>
            <a:r>
              <a:rPr lang="en-GB" sz="1200" kern="1200" dirty="0">
                <a:solidFill>
                  <a:schemeClr val="tx1"/>
                </a:solidFill>
                <a:effectLst/>
                <a:latin typeface="+mn-lt"/>
                <a:ea typeface="+mn-ea"/>
                <a:cs typeface="+mn-cs"/>
              </a:rPr>
              <a:t> original</a:t>
            </a:r>
            <a:endParaRPr lang="nb-NO"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archive is a selective memory – made to </a:t>
            </a:r>
            <a:r>
              <a:rPr lang="en-GB" sz="1200" kern="1200" dirty="0" err="1">
                <a:solidFill>
                  <a:schemeClr val="tx1"/>
                </a:solidFill>
                <a:effectLst/>
                <a:latin typeface="+mn-lt"/>
                <a:ea typeface="+mn-ea"/>
                <a:cs typeface="+mn-cs"/>
              </a:rPr>
              <a:t>fulfill</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the specific needs of</a:t>
            </a:r>
            <a:r>
              <a:rPr lang="en-GB" sz="1200" kern="1200" dirty="0">
                <a:solidFill>
                  <a:schemeClr val="tx1"/>
                </a:solidFill>
                <a:effectLst/>
                <a:latin typeface="+mn-lt"/>
                <a:ea typeface="+mn-ea"/>
                <a:cs typeface="+mn-cs"/>
              </a:rPr>
              <a:t> an agency a s o, it is not democratic</a:t>
            </a:r>
            <a:endParaRPr lang="nb-NO"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have automatic preservation of all public archives (by law) - while</a:t>
            </a:r>
            <a:endParaRPr lang="nb-NO"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Private archives from organisations, companies, indigenous groups and individuals are randomly preserved. </a:t>
            </a:r>
            <a:endParaRPr lang="nb-NO"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Other forms of archiving have not been recognized - like</a:t>
            </a:r>
            <a:endParaRPr lang="nb-NO"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á</a:t>
            </a:r>
            <a:r>
              <a:rPr lang="en-US" sz="1200" kern="1200" dirty="0">
                <a:solidFill>
                  <a:schemeClr val="tx1"/>
                </a:solidFill>
                <a:effectLst/>
                <a:latin typeface="+mn-lt"/>
                <a:ea typeface="+mn-ea"/>
                <a:cs typeface="+mn-cs"/>
              </a:rPr>
              <a:t>mi society's heritage has been based on oral and practical transfer of knowledge</a:t>
            </a:r>
            <a:endParaRPr lang="nb-NO"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Result: </a:t>
            </a:r>
            <a:endParaRPr lang="nb-NO"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indigenous people don’t /or very seldom have a voice of their own in traditional archives.</a:t>
            </a:r>
          </a:p>
          <a:p>
            <a:pPr lvl="0"/>
            <a:endParaRPr lang="nb-NO"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Because of this,</a:t>
            </a:r>
            <a:r>
              <a:rPr lang="en-GB" sz="1200" kern="1200" baseline="0" dirty="0">
                <a:solidFill>
                  <a:schemeClr val="tx1"/>
                </a:solidFill>
                <a:effectLst/>
                <a:latin typeface="+mn-lt"/>
                <a:ea typeface="+mn-ea"/>
                <a:cs typeface="+mn-cs"/>
              </a:rPr>
              <a:t> we </a:t>
            </a:r>
            <a:r>
              <a:rPr lang="en-GB" sz="1200" kern="1200" dirty="0">
                <a:solidFill>
                  <a:schemeClr val="tx1"/>
                </a:solidFill>
                <a:effectLst/>
                <a:latin typeface="+mn-lt"/>
                <a:ea typeface="+mn-ea"/>
                <a:cs typeface="+mn-cs"/>
              </a:rPr>
              <a:t>get a distorted societal memory – It is therefore important to collect private archives to get more voices into the archives reflecting </a:t>
            </a:r>
            <a:r>
              <a:rPr lang="en-GB" sz="1200" u="sng" kern="1200" dirty="0">
                <a:solidFill>
                  <a:schemeClr val="tx1"/>
                </a:solidFill>
                <a:effectLst/>
                <a:latin typeface="+mn-lt"/>
                <a:ea typeface="+mn-ea"/>
                <a:cs typeface="+mn-cs"/>
              </a:rPr>
              <a:t>all</a:t>
            </a:r>
            <a:r>
              <a:rPr lang="en-GB" sz="1200" kern="1200" dirty="0">
                <a:solidFill>
                  <a:schemeClr val="tx1"/>
                </a:solidFill>
                <a:effectLst/>
                <a:latin typeface="+mn-lt"/>
                <a:ea typeface="+mn-ea"/>
                <a:cs typeface="+mn-cs"/>
              </a:rPr>
              <a:t> the people in a country over time. That’s what people understood when the Sámi </a:t>
            </a:r>
            <a:r>
              <a:rPr lang="en-GB" sz="1200" kern="1200" dirty="0" err="1">
                <a:solidFill>
                  <a:schemeClr val="tx1"/>
                </a:solidFill>
                <a:effectLst/>
                <a:latin typeface="+mn-lt"/>
                <a:ea typeface="+mn-ea"/>
                <a:cs typeface="+mn-cs"/>
              </a:rPr>
              <a:t>arkiiva</a:t>
            </a:r>
            <a:r>
              <a:rPr lang="en-GB" sz="1200" kern="1200" dirty="0">
                <a:solidFill>
                  <a:schemeClr val="tx1"/>
                </a:solidFill>
                <a:effectLst/>
                <a:latin typeface="+mn-lt"/>
                <a:ea typeface="+mn-ea"/>
                <a:cs typeface="+mn-cs"/>
              </a:rPr>
              <a:t> was started up.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82EDEC5A-4C28-1643-8D34-692073735936}" type="slidenum">
              <a:rPr lang="en-US" smtClean="0"/>
              <a:pPr/>
              <a:t>32</a:t>
            </a:fld>
            <a:endParaRPr lang="en-US"/>
          </a:p>
        </p:txBody>
      </p:sp>
    </p:spTree>
    <p:extLst>
      <p:ext uri="{BB962C8B-B14F-4D97-AF65-F5344CB8AC3E}">
        <p14:creationId xmlns:p14="http://schemas.microsoft.com/office/powerpoint/2010/main" val="2498682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Sámi </a:t>
            </a:r>
            <a:r>
              <a:rPr lang="en-GB" sz="1200" kern="1200" dirty="0" err="1">
                <a:solidFill>
                  <a:schemeClr val="tx1"/>
                </a:solidFill>
                <a:effectLst/>
                <a:latin typeface="+mn-lt"/>
                <a:ea typeface="+mn-ea"/>
                <a:cs typeface="+mn-cs"/>
              </a:rPr>
              <a:t>arkiiva</a:t>
            </a:r>
            <a:r>
              <a:rPr lang="en-GB" sz="1200" kern="1200" dirty="0">
                <a:solidFill>
                  <a:schemeClr val="tx1"/>
                </a:solidFill>
                <a:effectLst/>
                <a:latin typeface="+mn-lt"/>
                <a:ea typeface="+mn-ea"/>
                <a:cs typeface="+mn-cs"/>
              </a:rPr>
              <a:t>/The Sami archives is situated in the new building </a:t>
            </a:r>
            <a:r>
              <a:rPr lang="en-GB" sz="1200" kern="1200" dirty="0" err="1">
                <a:solidFill>
                  <a:schemeClr val="tx1"/>
                </a:solidFill>
                <a:effectLst/>
                <a:latin typeface="+mn-lt"/>
                <a:ea typeface="+mn-ea"/>
                <a:cs typeface="+mn-cs"/>
              </a:rPr>
              <a:t>Diehtosiida</a:t>
            </a:r>
            <a:r>
              <a:rPr lang="en-GB" sz="1200" kern="1200" dirty="0">
                <a:solidFill>
                  <a:schemeClr val="tx1"/>
                </a:solidFill>
                <a:effectLst/>
                <a:latin typeface="+mn-lt"/>
                <a:ea typeface="+mn-ea"/>
                <a:cs typeface="+mn-cs"/>
              </a:rPr>
              <a:t> in </a:t>
            </a:r>
            <a:r>
              <a:rPr lang="nb-NO" b="1" dirty="0"/>
              <a:t>Guovdageaidnu/Kautokeino </a:t>
            </a:r>
            <a:r>
              <a:rPr lang="en-GB" sz="1200" kern="1200" dirty="0">
                <a:solidFill>
                  <a:schemeClr val="tx1"/>
                </a:solidFill>
                <a:effectLst/>
                <a:latin typeface="+mn-lt"/>
                <a:ea typeface="+mn-ea"/>
                <a:cs typeface="+mn-cs"/>
              </a:rPr>
              <a:t>, with the Sámi University College</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map – shows the location</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EB585D38-A98B-2A4E-B604-B020EB7883B8}" type="slidenum">
              <a:rPr lang="en-US" smtClean="0"/>
              <a:t>33</a:t>
            </a:fld>
            <a:endParaRPr lang="en-US"/>
          </a:p>
        </p:txBody>
      </p:sp>
    </p:spTree>
    <p:extLst>
      <p:ext uri="{BB962C8B-B14F-4D97-AF65-F5344CB8AC3E}">
        <p14:creationId xmlns:p14="http://schemas.microsoft.com/office/powerpoint/2010/main" val="2045071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Sámi </a:t>
            </a:r>
            <a:r>
              <a:rPr lang="en-GB" sz="1200" kern="1200" dirty="0" err="1">
                <a:solidFill>
                  <a:schemeClr val="tx1"/>
                </a:solidFill>
                <a:effectLst/>
                <a:latin typeface="+mn-lt"/>
                <a:ea typeface="+mn-ea"/>
                <a:cs typeface="+mn-cs"/>
              </a:rPr>
              <a:t>arkiiva</a:t>
            </a:r>
            <a:r>
              <a:rPr lang="en-GB" sz="1200" kern="1200" dirty="0">
                <a:solidFill>
                  <a:schemeClr val="tx1"/>
                </a:solidFill>
                <a:effectLst/>
                <a:latin typeface="+mn-lt"/>
                <a:ea typeface="+mn-ea"/>
                <a:cs typeface="+mn-cs"/>
              </a:rPr>
              <a:t> Norway (1995-) - is from 2007 part of the National Archives of Norway</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archive is based in </a:t>
            </a:r>
            <a:r>
              <a:rPr lang="en-GB" sz="1200" kern="1200" dirty="0" err="1">
                <a:solidFill>
                  <a:schemeClr val="tx1"/>
                </a:solidFill>
                <a:effectLst/>
                <a:latin typeface="+mn-lt"/>
                <a:ea typeface="+mn-ea"/>
                <a:cs typeface="+mn-cs"/>
              </a:rPr>
              <a:t>Guovdageaidnu</a:t>
            </a:r>
            <a:r>
              <a:rPr lang="en-GB" sz="1200" kern="1200" dirty="0">
                <a:solidFill>
                  <a:schemeClr val="tx1"/>
                </a:solidFill>
                <a:effectLst/>
                <a:latin typeface="+mn-lt"/>
                <a:ea typeface="+mn-ea"/>
                <a:cs typeface="+mn-cs"/>
              </a:rPr>
              <a:t>, but has a </a:t>
            </a:r>
            <a:r>
              <a:rPr lang="en-GB" sz="1200" i="1" kern="1200" dirty="0">
                <a:solidFill>
                  <a:schemeClr val="tx1"/>
                </a:solidFill>
                <a:effectLst/>
                <a:latin typeface="+mn-lt"/>
                <a:ea typeface="+mn-ea"/>
                <a:cs typeface="+mn-cs"/>
              </a:rPr>
              <a:t>national</a:t>
            </a:r>
            <a:r>
              <a:rPr lang="en-GB" sz="1200" kern="1200" dirty="0">
                <a:solidFill>
                  <a:schemeClr val="tx1"/>
                </a:solidFill>
                <a:effectLst/>
                <a:latin typeface="+mn-lt"/>
                <a:ea typeface="+mn-ea"/>
                <a:cs typeface="+mn-cs"/>
              </a:rPr>
              <a:t> Sámi scope.</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archive was founded based on the needs of researchers (Nordic Sámi Institute) and Sámi civil society</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rune drum on the photo: Originally, the </a:t>
            </a:r>
            <a:r>
              <a:rPr lang="en-US" sz="1200" kern="1200" dirty="0" err="1">
                <a:solidFill>
                  <a:schemeClr val="tx1"/>
                </a:solidFill>
                <a:effectLst/>
                <a:latin typeface="+mn-lt"/>
                <a:ea typeface="+mn-ea"/>
                <a:cs typeface="+mn-cs"/>
              </a:rPr>
              <a:t>noide</a:t>
            </a:r>
            <a:r>
              <a:rPr lang="en-US" sz="1200" kern="1200" dirty="0">
                <a:solidFill>
                  <a:schemeClr val="tx1"/>
                </a:solidFill>
                <a:effectLst/>
                <a:latin typeface="+mn-lt"/>
                <a:ea typeface="+mn-ea"/>
                <a:cs typeface="+mn-cs"/>
              </a:rPr>
              <a:t> (shaman) used the rune drum when he wanted to attain a</a:t>
            </a:r>
            <a:r>
              <a:rPr lang="en-US" sz="1200" kern="1200" baseline="0" dirty="0">
                <a:solidFill>
                  <a:schemeClr val="tx1"/>
                </a:solidFill>
                <a:effectLst/>
                <a:latin typeface="+mn-lt"/>
                <a:ea typeface="+mn-ea"/>
                <a:cs typeface="+mn-cs"/>
              </a:rPr>
              <a:t> trance.</a:t>
            </a:r>
            <a:r>
              <a:rPr lang="en-US" sz="1200" kern="1200" dirty="0">
                <a:solidFill>
                  <a:schemeClr val="tx1"/>
                </a:solidFill>
                <a:effectLst/>
                <a:latin typeface="+mn-lt"/>
                <a:ea typeface="+mn-ea"/>
                <a:cs typeface="+mn-cs"/>
              </a:rPr>
              <a:t> The drum was used by most Arctic people. The drum can be considered as an archive.</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asking the Sami about the significance of the rune-drum figures, Thomas von </a:t>
            </a:r>
            <a:r>
              <a:rPr lang="en-US" sz="1200" kern="1200" dirty="0" err="1">
                <a:solidFill>
                  <a:schemeClr val="tx1"/>
                </a:solidFill>
                <a:effectLst/>
                <a:latin typeface="+mn-lt"/>
                <a:ea typeface="+mn-ea"/>
                <a:cs typeface="+mn-cs"/>
              </a:rPr>
              <a:t>Westen</a:t>
            </a:r>
            <a:r>
              <a:rPr lang="en-US" sz="1200" kern="1200" dirty="0">
                <a:solidFill>
                  <a:schemeClr val="tx1"/>
                </a:solidFill>
                <a:effectLst/>
                <a:latin typeface="+mn-lt"/>
                <a:ea typeface="+mn-ea"/>
                <a:cs typeface="+mn-cs"/>
              </a:rPr>
              <a:t> later acquired basic knowledge of the ancient religion of the Sami. </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the same time, Christian missionaries sought to destroy these instruments.</a:t>
            </a:r>
            <a:r>
              <a:rPr lang="en-GB" sz="1200" kern="1200" dirty="0">
                <a:solidFill>
                  <a:schemeClr val="tx1"/>
                </a:solidFill>
                <a:effectLst/>
                <a:latin typeface="+mn-lt"/>
                <a:ea typeface="+mn-ea"/>
                <a:cs typeface="+mn-cs"/>
              </a:rPr>
              <a:t> A large number of drums were confiscated by Sámi missionaries and other officials as a part of an intensified Christian mission towards the Sámi during the 18th century. Other drums were bought by collectors. Between 70 and 80 drums are preserved; the largest collection of drums is now at the Nordic Museum, in Stockholm.</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34</a:t>
            </a:fld>
            <a:endParaRPr lang="en-US"/>
          </a:p>
        </p:txBody>
      </p:sp>
    </p:spTree>
    <p:extLst>
      <p:ext uri="{BB962C8B-B14F-4D97-AF65-F5344CB8AC3E}">
        <p14:creationId xmlns:p14="http://schemas.microsoft.com/office/powerpoint/2010/main" val="239406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effectLst/>
            </a:endParaRPr>
          </a:p>
          <a:p>
            <a:pPr lvl="1"/>
            <a:r>
              <a:rPr lang="en-GB" sz="1200" kern="1200" dirty="0">
                <a:solidFill>
                  <a:schemeClr val="tx1"/>
                </a:solidFill>
                <a:effectLst/>
                <a:latin typeface="+mn-lt"/>
                <a:ea typeface="+mn-ea"/>
                <a:cs typeface="+mn-cs"/>
              </a:rPr>
              <a:t>The Sámi </a:t>
            </a:r>
            <a:r>
              <a:rPr lang="en-GB" sz="1200" kern="1200" dirty="0" err="1">
                <a:solidFill>
                  <a:schemeClr val="tx1"/>
                </a:solidFill>
                <a:effectLst/>
                <a:latin typeface="+mn-lt"/>
                <a:ea typeface="+mn-ea"/>
                <a:cs typeface="+mn-cs"/>
              </a:rPr>
              <a:t>archiiva</a:t>
            </a:r>
            <a:r>
              <a:rPr lang="en-GB" sz="1200" kern="1200" dirty="0">
                <a:solidFill>
                  <a:schemeClr val="tx1"/>
                </a:solidFill>
                <a:effectLst/>
                <a:latin typeface="+mn-lt"/>
                <a:ea typeface="+mn-ea"/>
                <a:cs typeface="+mn-cs"/>
              </a:rPr>
              <a:t> collects, preserves and makes available archival material from the Sami community. </a:t>
            </a:r>
            <a:endParaRPr lang="nb-NO"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The purpose of this is to:</a:t>
            </a:r>
            <a:endParaRPr lang="nb-NO" sz="1100" kern="1200" dirty="0">
              <a:solidFill>
                <a:schemeClr val="tx1"/>
              </a:solidFill>
              <a:effectLst/>
              <a:latin typeface="+mn-lt"/>
              <a:ea typeface="+mn-ea"/>
              <a:cs typeface="+mn-cs"/>
            </a:endParaRPr>
          </a:p>
          <a:p>
            <a:pPr lvl="2"/>
            <a:r>
              <a:rPr lang="en-GB" sz="1200" kern="1200" dirty="0">
                <a:solidFill>
                  <a:schemeClr val="tx1"/>
                </a:solidFill>
                <a:effectLst/>
                <a:latin typeface="+mn-lt"/>
                <a:ea typeface="+mn-ea"/>
                <a:cs typeface="+mn-cs"/>
              </a:rPr>
              <a:t>ensure a written historical source material that could shed light on Sami history and </a:t>
            </a:r>
            <a:endParaRPr lang="nb-NO" sz="1100" kern="1200" dirty="0">
              <a:solidFill>
                <a:schemeClr val="tx1"/>
              </a:solidFill>
              <a:effectLst/>
              <a:latin typeface="+mn-lt"/>
              <a:ea typeface="+mn-ea"/>
              <a:cs typeface="+mn-cs"/>
            </a:endParaRPr>
          </a:p>
          <a:p>
            <a:pPr lvl="2"/>
            <a:r>
              <a:rPr lang="en-GB" sz="1200" kern="1200" dirty="0">
                <a:solidFill>
                  <a:schemeClr val="tx1"/>
                </a:solidFill>
                <a:effectLst/>
                <a:latin typeface="+mn-lt"/>
                <a:ea typeface="+mn-ea"/>
                <a:cs typeface="+mn-cs"/>
              </a:rPr>
              <a:t>making this available to the public. </a:t>
            </a:r>
            <a:endParaRPr lang="nb-NO" sz="1100" kern="1200" dirty="0">
              <a:solidFill>
                <a:schemeClr val="tx1"/>
              </a:solidFill>
              <a:effectLst/>
              <a:latin typeface="+mn-lt"/>
              <a:ea typeface="+mn-ea"/>
              <a:cs typeface="+mn-cs"/>
            </a:endParaRPr>
          </a:p>
          <a:p>
            <a:pPr lvl="2"/>
            <a:r>
              <a:rPr lang="en-GB" sz="1200" kern="1200" dirty="0">
                <a:solidFill>
                  <a:schemeClr val="tx1"/>
                </a:solidFill>
                <a:effectLst/>
                <a:latin typeface="+mn-lt"/>
                <a:ea typeface="+mn-ea"/>
                <a:cs typeface="+mn-cs"/>
              </a:rPr>
              <a:t>This is an important basis for work on Sami language, history and culture.</a:t>
            </a:r>
            <a:endParaRPr lang="nb-NO" sz="11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35</a:t>
            </a:fld>
            <a:endParaRPr lang="en-US"/>
          </a:p>
        </p:txBody>
      </p:sp>
    </p:spTree>
    <p:extLst>
      <p:ext uri="{BB962C8B-B14F-4D97-AF65-F5344CB8AC3E}">
        <p14:creationId xmlns:p14="http://schemas.microsoft.com/office/powerpoint/2010/main" val="2541398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err="1">
                <a:solidFill>
                  <a:schemeClr val="tx1"/>
                </a:solidFill>
                <a:effectLst/>
                <a:latin typeface="+mn-lt"/>
                <a:ea typeface="+mn-ea"/>
                <a:cs typeface="+mn-cs"/>
              </a:rPr>
              <a:t>Sámi</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arkiiva</a:t>
            </a:r>
            <a:endParaRPr lang="nb-NO"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Holds private archives of individuals, politicians, researchers, organizations, associations for reindeer pasture and slaughtering, fishing and other companies. </a:t>
            </a:r>
            <a:endParaRPr lang="nb-NO"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also holds public records of importance to the Sami society, history and culture. </a:t>
            </a:r>
            <a:r>
              <a:rPr lang="en-GB" sz="1200" kern="1200" dirty="0" err="1">
                <a:solidFill>
                  <a:schemeClr val="tx1"/>
                </a:solidFill>
                <a:effectLst/>
                <a:latin typeface="+mn-lt"/>
                <a:ea typeface="+mn-ea"/>
                <a:cs typeface="+mn-cs"/>
              </a:rPr>
              <a:t>Sámediggi</a:t>
            </a:r>
            <a:r>
              <a:rPr lang="en-GB" sz="1200" kern="1200" dirty="0">
                <a:solidFill>
                  <a:schemeClr val="tx1"/>
                </a:solidFill>
                <a:effectLst/>
                <a:latin typeface="+mn-lt"/>
                <a:ea typeface="+mn-ea"/>
                <a:cs typeface="+mn-cs"/>
              </a:rPr>
              <a:t> (The Sámi Parliament), </a:t>
            </a:r>
            <a:r>
              <a:rPr lang="en-GB" sz="1200" kern="1200" dirty="0" err="1">
                <a:solidFill>
                  <a:schemeClr val="tx1"/>
                </a:solidFill>
                <a:effectLst/>
                <a:latin typeface="+mn-lt"/>
                <a:ea typeface="+mn-ea"/>
                <a:cs typeface="+mn-cs"/>
              </a:rPr>
              <a:t>Beaivvaš</a:t>
            </a:r>
            <a:r>
              <a:rPr lang="en-GB" sz="1200" kern="1200" dirty="0">
                <a:solidFill>
                  <a:schemeClr val="tx1"/>
                </a:solidFill>
                <a:effectLst/>
                <a:latin typeface="+mn-lt"/>
                <a:ea typeface="+mn-ea"/>
                <a:cs typeface="+mn-cs"/>
              </a:rPr>
              <a:t> (Sami Theatre), </a:t>
            </a:r>
            <a:r>
              <a:rPr lang="en-GB" sz="1200" kern="1200" dirty="0" err="1">
                <a:solidFill>
                  <a:schemeClr val="tx1"/>
                </a:solidFill>
                <a:effectLst/>
                <a:latin typeface="+mn-lt"/>
                <a:ea typeface="+mn-ea"/>
                <a:cs typeface="+mn-cs"/>
              </a:rPr>
              <a:t>Gáldu</a:t>
            </a:r>
            <a:r>
              <a:rPr lang="en-GB" sz="1200" kern="1200" dirty="0">
                <a:solidFill>
                  <a:schemeClr val="tx1"/>
                </a:solidFill>
                <a:effectLst/>
                <a:latin typeface="+mn-lt"/>
                <a:ea typeface="+mn-ea"/>
                <a:cs typeface="+mn-cs"/>
              </a:rPr>
              <a:t> (resource centre for the rights of indigenous peoples)</a:t>
            </a:r>
            <a:endParaRPr lang="nb-NO" sz="11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EB585D38-A98B-2A4E-B604-B020EB7883B8}" type="slidenum">
              <a:rPr lang="en-US" smtClean="0"/>
              <a:t>36</a:t>
            </a:fld>
            <a:endParaRPr lang="en-US"/>
          </a:p>
        </p:txBody>
      </p:sp>
    </p:spTree>
    <p:extLst>
      <p:ext uri="{BB962C8B-B14F-4D97-AF65-F5344CB8AC3E}">
        <p14:creationId xmlns:p14="http://schemas.microsoft.com/office/powerpoint/2010/main" val="17959537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520950" y="857250"/>
            <a:ext cx="4114800" cy="2314575"/>
          </a:xfrm>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Sámi </a:t>
            </a:r>
            <a:r>
              <a:rPr lang="en-GB" sz="1200" kern="1200" dirty="0" err="1">
                <a:solidFill>
                  <a:schemeClr val="tx1"/>
                </a:solidFill>
                <a:effectLst/>
                <a:latin typeface="+mn-lt"/>
                <a:ea typeface="+mn-ea"/>
                <a:cs typeface="+mn-cs"/>
              </a:rPr>
              <a:t>arkiiva</a:t>
            </a:r>
            <a:r>
              <a:rPr lang="en-GB" sz="1200" kern="1200" dirty="0">
                <a:solidFill>
                  <a:schemeClr val="tx1"/>
                </a:solidFill>
                <a:effectLst/>
                <a:latin typeface="+mn-lt"/>
                <a:ea typeface="+mn-ea"/>
                <a:cs typeface="+mn-cs"/>
              </a:rPr>
              <a:t> also holds Vocal (oral) archives – </a:t>
            </a:r>
            <a:r>
              <a:rPr lang="en-US" sz="1200" kern="1200" dirty="0">
                <a:solidFill>
                  <a:schemeClr val="tx1"/>
                </a:solidFill>
                <a:effectLst/>
                <a:latin typeface="+mn-lt"/>
                <a:ea typeface="+mn-ea"/>
                <a:cs typeface="+mn-cs"/>
              </a:rPr>
              <a:t>Sami society's heritage is based on oral and practical transfer of knowledge</a:t>
            </a:r>
            <a:endParaRPr lang="nb-NO"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Recordings of interviews and </a:t>
            </a:r>
            <a:r>
              <a:rPr lang="en-GB" sz="1200" u="sng" kern="1200" dirty="0" err="1">
                <a:solidFill>
                  <a:schemeClr val="tx1"/>
                </a:solidFill>
                <a:effectLst/>
                <a:latin typeface="+mn-lt"/>
                <a:ea typeface="+mn-ea"/>
                <a:cs typeface="+mn-cs"/>
                <a:hlinkClick r:id="rId3"/>
              </a:rPr>
              <a:t>joik</a:t>
            </a:r>
            <a:r>
              <a:rPr lang="en-GB" sz="1200" u="sng" kern="1200" dirty="0">
                <a:solidFill>
                  <a:schemeClr val="tx1"/>
                </a:solidFill>
                <a:effectLst/>
                <a:latin typeface="+mn-lt"/>
                <a:ea typeface="+mn-ea"/>
                <a:cs typeface="+mn-cs"/>
              </a:rPr>
              <a:t> (</a:t>
            </a:r>
            <a:r>
              <a:rPr lang="en-GB" sz="1200" u="sng" kern="1200" dirty="0">
                <a:solidFill>
                  <a:srgbClr val="FF0000"/>
                </a:solidFill>
                <a:effectLst/>
                <a:latin typeface="+mn-lt"/>
                <a:ea typeface="+mn-ea"/>
                <a:cs typeface="+mn-cs"/>
              </a:rPr>
              <a:t>vis </a:t>
            </a:r>
            <a:r>
              <a:rPr lang="en-GB" sz="1200" u="sng" kern="1200" dirty="0" err="1">
                <a:solidFill>
                  <a:srgbClr val="FF0000"/>
                </a:solidFill>
                <a:effectLst/>
                <a:latin typeface="+mn-lt"/>
                <a:ea typeface="+mn-ea"/>
                <a:cs typeface="+mn-cs"/>
              </a:rPr>
              <a:t>til</a:t>
            </a:r>
            <a:r>
              <a:rPr lang="en-GB" sz="1200" u="sng" kern="1200" dirty="0">
                <a:solidFill>
                  <a:srgbClr val="FF0000"/>
                </a:solidFill>
                <a:effectLst/>
                <a:latin typeface="+mn-lt"/>
                <a:ea typeface="+mn-ea"/>
                <a:cs typeface="+mn-cs"/>
              </a:rPr>
              <a:t> </a:t>
            </a:r>
            <a:r>
              <a:rPr lang="en-GB" sz="1200" u="sng" kern="1200" dirty="0" err="1">
                <a:solidFill>
                  <a:srgbClr val="FF0000"/>
                </a:solidFill>
                <a:effectLst/>
                <a:latin typeface="+mn-lt"/>
                <a:ea typeface="+mn-ea"/>
                <a:cs typeface="+mn-cs"/>
              </a:rPr>
              <a:t>slutt</a:t>
            </a:r>
            <a:r>
              <a:rPr lang="en-GB" sz="1200" u="sng"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from all over </a:t>
            </a:r>
            <a:r>
              <a:rPr lang="en-GB" sz="1200" kern="1200" dirty="0" err="1">
                <a:solidFill>
                  <a:schemeClr val="tx1"/>
                </a:solidFill>
                <a:effectLst/>
                <a:latin typeface="+mn-lt"/>
                <a:ea typeface="+mn-ea"/>
                <a:cs typeface="+mn-cs"/>
              </a:rPr>
              <a:t>Sápmi</a:t>
            </a:r>
            <a:r>
              <a:rPr lang="en-GB" sz="1200" kern="1200" dirty="0">
                <a:solidFill>
                  <a:schemeClr val="tx1"/>
                </a:solidFill>
                <a:effectLst/>
                <a:latin typeface="+mn-lt"/>
                <a:ea typeface="+mn-ea"/>
                <a:cs typeface="+mn-cs"/>
              </a:rPr>
              <a:t> – the Sami area: </a:t>
            </a:r>
            <a:endParaRPr lang="nb-NO" sz="1100" kern="1200" dirty="0">
              <a:solidFill>
                <a:schemeClr val="tx1"/>
              </a:solidFill>
              <a:effectLst/>
              <a:latin typeface="+mn-lt"/>
              <a:ea typeface="+mn-ea"/>
              <a:cs typeface="+mn-cs"/>
            </a:endParaRPr>
          </a:p>
          <a:p>
            <a:pPr lvl="1"/>
            <a:r>
              <a:rPr lang="en-GB" sz="1200" kern="1200" dirty="0" err="1">
                <a:solidFill>
                  <a:schemeClr val="tx1"/>
                </a:solidFill>
                <a:effectLst/>
                <a:latin typeface="+mn-lt"/>
                <a:ea typeface="+mn-ea"/>
                <a:cs typeface="+mn-cs"/>
              </a:rPr>
              <a:t>Ruong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Frette</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Jernsletten’s</a:t>
            </a:r>
            <a:r>
              <a:rPr lang="en-GB" sz="1200" kern="1200" dirty="0">
                <a:solidFill>
                  <a:schemeClr val="tx1"/>
                </a:solidFill>
                <a:effectLst/>
                <a:latin typeface="+mn-lt"/>
                <a:ea typeface="+mn-ea"/>
                <a:cs typeface="+mn-cs"/>
              </a:rPr>
              <a:t> collection of </a:t>
            </a:r>
            <a:r>
              <a:rPr lang="en-GB" sz="1200" kern="1200" dirty="0" err="1">
                <a:solidFill>
                  <a:schemeClr val="tx1"/>
                </a:solidFill>
                <a:effectLst/>
                <a:latin typeface="+mn-lt"/>
                <a:ea typeface="+mn-ea"/>
                <a:cs typeface="+mn-cs"/>
              </a:rPr>
              <a:t>sami</a:t>
            </a:r>
            <a:r>
              <a:rPr lang="en-GB" sz="1200" kern="1200" dirty="0">
                <a:solidFill>
                  <a:schemeClr val="tx1"/>
                </a:solidFill>
                <a:effectLst/>
                <a:latin typeface="+mn-lt"/>
                <a:ea typeface="+mn-ea"/>
                <a:cs typeface="+mn-cs"/>
              </a:rPr>
              <a:t> languages 1956-1978</a:t>
            </a:r>
            <a:endParaRPr lang="nb-NO"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Nordic Sami institute’s vocal archives, 1974-2005</a:t>
            </a:r>
            <a:endParaRPr lang="nb-NO" sz="11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Recordings of storytelling in south </a:t>
            </a:r>
            <a:r>
              <a:rPr lang="en-GB" sz="1200" kern="1200" dirty="0" err="1">
                <a:solidFill>
                  <a:schemeClr val="tx1"/>
                </a:solidFill>
                <a:effectLst/>
                <a:latin typeface="+mn-lt"/>
                <a:ea typeface="+mn-ea"/>
                <a:cs typeface="+mn-cs"/>
              </a:rPr>
              <a:t>sami</a:t>
            </a:r>
            <a:r>
              <a:rPr lang="en-GB" sz="1200" kern="1200" dirty="0">
                <a:solidFill>
                  <a:schemeClr val="tx1"/>
                </a:solidFill>
                <a:effectLst/>
                <a:latin typeface="+mn-lt"/>
                <a:ea typeface="+mn-ea"/>
                <a:cs typeface="+mn-cs"/>
              </a:rPr>
              <a:t> language: </a:t>
            </a:r>
            <a:r>
              <a:rPr lang="en-GB" sz="1200" u="sng" kern="1200" dirty="0">
                <a:solidFill>
                  <a:schemeClr val="tx1"/>
                </a:solidFill>
                <a:effectLst/>
                <a:latin typeface="+mn-lt"/>
                <a:ea typeface="+mn-ea"/>
                <a:cs typeface="+mn-cs"/>
                <a:hlinkClick r:id="rId4"/>
              </a:rPr>
              <a:t>https://www.arkivverket.no/om-oss/samisk-arkiv/traante-2017</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ikke</a:t>
            </a:r>
            <a:r>
              <a:rPr lang="en-GB" sz="1200" kern="1200" dirty="0">
                <a:solidFill>
                  <a:schemeClr val="tx1"/>
                </a:solidFill>
                <a:effectLst/>
                <a:latin typeface="+mn-lt"/>
                <a:ea typeface="+mn-ea"/>
                <a:cs typeface="+mn-cs"/>
              </a:rPr>
              <a:t> vis)</a:t>
            </a:r>
          </a:p>
          <a:p>
            <a:r>
              <a:rPr lang="en-US" sz="1200" kern="1200" dirty="0">
                <a:solidFill>
                  <a:schemeClr val="tx1"/>
                </a:solidFill>
                <a:effectLst/>
                <a:latin typeface="+mn-lt"/>
                <a:ea typeface="+mn-ea"/>
                <a:cs typeface="+mn-cs"/>
              </a:rPr>
              <a:t>A </a:t>
            </a:r>
            <a:r>
              <a:rPr lang="en-US" sz="1200" b="1" kern="1200" dirty="0" err="1">
                <a:solidFill>
                  <a:schemeClr val="tx1"/>
                </a:solidFill>
                <a:effectLst/>
                <a:latin typeface="+mn-lt"/>
                <a:ea typeface="+mn-ea"/>
                <a:cs typeface="+mn-cs"/>
              </a:rPr>
              <a:t>joik</a:t>
            </a:r>
            <a:r>
              <a:rPr lang="en-US" sz="1200" kern="1200" dirty="0">
                <a:solidFill>
                  <a:schemeClr val="tx1"/>
                </a:solidFill>
                <a:effectLst/>
                <a:latin typeface="+mn-lt"/>
                <a:ea typeface="+mn-ea"/>
                <a:cs typeface="+mn-cs"/>
              </a:rPr>
              <a:t>, or </a:t>
            </a:r>
            <a:r>
              <a:rPr lang="en-US" sz="1200" b="1" kern="1200" dirty="0" err="1">
                <a:solidFill>
                  <a:schemeClr val="tx1"/>
                </a:solidFill>
                <a:effectLst/>
                <a:latin typeface="+mn-lt"/>
                <a:ea typeface="+mn-ea"/>
                <a:cs typeface="+mn-cs"/>
              </a:rPr>
              <a:t>vuelie</a:t>
            </a:r>
            <a:r>
              <a:rPr lang="en-US" sz="1200" kern="1200" dirty="0">
                <a:solidFill>
                  <a:schemeClr val="tx1"/>
                </a:solidFill>
                <a:effectLst/>
                <a:latin typeface="+mn-lt"/>
                <a:ea typeface="+mn-ea"/>
                <a:cs typeface="+mn-cs"/>
              </a:rPr>
              <a:t>,  is a traditional form of song of the </a:t>
            </a:r>
            <a:r>
              <a:rPr lang="en-US" sz="1200" u="sng" kern="1200" dirty="0">
                <a:solidFill>
                  <a:schemeClr val="tx1"/>
                </a:solidFill>
                <a:effectLst/>
                <a:latin typeface="+mn-lt"/>
                <a:ea typeface="+mn-ea"/>
                <a:cs typeface="+mn-cs"/>
                <a:hlinkClick r:id="rId5"/>
              </a:rPr>
              <a:t>Sami people</a:t>
            </a:r>
            <a:r>
              <a:rPr lang="en-US" sz="1200" kern="1200" dirty="0">
                <a:solidFill>
                  <a:schemeClr val="tx1"/>
                </a:solidFill>
                <a:effectLst/>
                <a:latin typeface="+mn-lt"/>
                <a:ea typeface="+mn-ea"/>
                <a:cs typeface="+mn-cs"/>
              </a:rPr>
              <a:t> of the </a:t>
            </a:r>
            <a:r>
              <a:rPr lang="en-US" sz="1200" u="sng" kern="1200" dirty="0">
                <a:solidFill>
                  <a:schemeClr val="tx1"/>
                </a:solidFill>
                <a:effectLst/>
                <a:latin typeface="+mn-lt"/>
                <a:ea typeface="+mn-ea"/>
                <a:cs typeface="+mn-cs"/>
                <a:hlinkClick r:id="rId6"/>
              </a:rPr>
              <a:t>Nordic countries</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7"/>
              </a:rPr>
              <a:t>Kola Peninsula</a:t>
            </a:r>
            <a:r>
              <a:rPr lang="en-US" sz="1200" kern="1200" dirty="0">
                <a:solidFill>
                  <a:schemeClr val="tx1"/>
                </a:solidFill>
                <a:effectLst/>
                <a:latin typeface="+mn-lt"/>
                <a:ea typeface="+mn-ea"/>
                <a:cs typeface="+mn-cs"/>
              </a:rPr>
              <a:t> of </a:t>
            </a:r>
            <a:r>
              <a:rPr lang="en-US" sz="1200" u="sng" kern="1200" dirty="0">
                <a:solidFill>
                  <a:schemeClr val="tx1"/>
                </a:solidFill>
                <a:effectLst/>
                <a:latin typeface="+mn-lt"/>
                <a:ea typeface="+mn-ea"/>
                <a:cs typeface="+mn-cs"/>
                <a:hlinkClick r:id="rId8"/>
              </a:rPr>
              <a:t>Russia</a:t>
            </a:r>
            <a:r>
              <a:rPr lang="en-US" sz="1200" kern="1200" dirty="0">
                <a:solidFill>
                  <a:schemeClr val="tx1"/>
                </a:solidFill>
                <a:effectLst/>
                <a:latin typeface="+mn-lt"/>
                <a:ea typeface="+mn-ea"/>
                <a:cs typeface="+mn-cs"/>
              </a:rPr>
              <a:t>. As an art form, each </a:t>
            </a:r>
            <a:r>
              <a:rPr lang="en-US" sz="1200" kern="1200" dirty="0" err="1">
                <a:solidFill>
                  <a:schemeClr val="tx1"/>
                </a:solidFill>
                <a:effectLst/>
                <a:latin typeface="+mn-lt"/>
                <a:ea typeface="+mn-ea"/>
                <a:cs typeface="+mn-cs"/>
              </a:rPr>
              <a:t>joik</a:t>
            </a:r>
            <a:r>
              <a:rPr lang="en-US" sz="1200" kern="1200" dirty="0">
                <a:solidFill>
                  <a:schemeClr val="tx1"/>
                </a:solidFill>
                <a:effectLst/>
                <a:latin typeface="+mn-lt"/>
                <a:ea typeface="+mn-ea"/>
                <a:cs typeface="+mn-cs"/>
              </a:rPr>
              <a:t> is meant to reflect or evoke a person, animal, or place.</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sound of </a:t>
            </a:r>
            <a:r>
              <a:rPr lang="en-US" sz="1200" kern="1200" dirty="0" err="1">
                <a:solidFill>
                  <a:schemeClr val="tx1"/>
                </a:solidFill>
                <a:effectLst/>
                <a:latin typeface="+mn-lt"/>
                <a:ea typeface="+mn-ea"/>
                <a:cs typeface="+mn-cs"/>
              </a:rPr>
              <a:t>joik</a:t>
            </a:r>
            <a:r>
              <a:rPr lang="en-US" sz="1200" kern="1200" dirty="0">
                <a:solidFill>
                  <a:schemeClr val="tx1"/>
                </a:solidFill>
                <a:effectLst/>
                <a:latin typeface="+mn-lt"/>
                <a:ea typeface="+mn-ea"/>
                <a:cs typeface="+mn-cs"/>
              </a:rPr>
              <a:t> is comparable to the traditional </a:t>
            </a:r>
            <a:r>
              <a:rPr lang="en-US" sz="1200" u="sng" kern="1200" dirty="0">
                <a:solidFill>
                  <a:schemeClr val="tx1"/>
                </a:solidFill>
                <a:effectLst/>
                <a:latin typeface="+mn-lt"/>
                <a:ea typeface="+mn-ea"/>
                <a:cs typeface="+mn-cs"/>
                <a:hlinkClick r:id="rId9"/>
              </a:rPr>
              <a:t>chanting</a:t>
            </a:r>
            <a:r>
              <a:rPr lang="en-US" sz="1200" kern="1200" dirty="0">
                <a:solidFill>
                  <a:schemeClr val="tx1"/>
                </a:solidFill>
                <a:effectLst/>
                <a:latin typeface="+mn-lt"/>
                <a:ea typeface="+mn-ea"/>
                <a:cs typeface="+mn-cs"/>
              </a:rPr>
              <a:t> of some  American indigenous cultures.</a:t>
            </a:r>
            <a:r>
              <a:rPr lang="en-US" sz="1200" u="sng" kern="1200" baseline="30000" dirty="0">
                <a:solidFill>
                  <a:schemeClr val="tx1"/>
                </a:solidFill>
                <a:effectLst/>
                <a:latin typeface="+mn-lt"/>
                <a:ea typeface="+mn-ea"/>
                <a:cs typeface="+mn-cs"/>
                <a:hlinkClick r:id="rId3"/>
              </a:rPr>
              <a:t>[1]</a:t>
            </a:r>
            <a:r>
              <a:rPr lang="en-US" sz="1200" kern="1200" dirty="0">
                <a:solidFill>
                  <a:schemeClr val="tx1"/>
                </a:solidFill>
                <a:effectLst/>
                <a:latin typeface="+mn-lt"/>
                <a:ea typeface="+mn-ea"/>
                <a:cs typeface="+mn-cs"/>
              </a:rPr>
              <a:t> There are also features shared with the </a:t>
            </a:r>
            <a:r>
              <a:rPr lang="en-US" sz="1200" u="sng" kern="1200" dirty="0">
                <a:solidFill>
                  <a:schemeClr val="tx1"/>
                </a:solidFill>
                <a:effectLst/>
                <a:latin typeface="+mn-lt"/>
                <a:ea typeface="+mn-ea"/>
                <a:cs typeface="+mn-cs"/>
                <a:hlinkClick r:id="rId10"/>
              </a:rPr>
              <a:t>shamanistic cultures</a:t>
            </a:r>
            <a:r>
              <a:rPr lang="en-US" sz="1200" kern="1200" dirty="0">
                <a:solidFill>
                  <a:schemeClr val="tx1"/>
                </a:solidFill>
                <a:effectLst/>
                <a:latin typeface="+mn-lt"/>
                <a:ea typeface="+mn-ea"/>
                <a:cs typeface="+mn-cs"/>
              </a:rPr>
              <a:t> of Siberia, which mimic the sounds of nature.</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 </a:t>
            </a:r>
            <a:r>
              <a:rPr lang="en-GB" sz="1200" kern="1200" dirty="0" err="1">
                <a:solidFill>
                  <a:schemeClr val="tx1"/>
                </a:solidFill>
                <a:effectLst/>
                <a:latin typeface="+mn-lt"/>
                <a:ea typeface="+mn-ea"/>
                <a:cs typeface="+mn-cs"/>
              </a:rPr>
              <a:t>Joik</a:t>
            </a:r>
            <a:r>
              <a:rPr lang="en-GB" sz="1200" kern="1200" dirty="0">
                <a:solidFill>
                  <a:schemeClr val="tx1"/>
                </a:solidFill>
                <a:effectLst/>
                <a:latin typeface="+mn-lt"/>
                <a:ea typeface="+mn-ea"/>
                <a:cs typeface="+mn-cs"/>
              </a:rPr>
              <a:t> – here is former president of the Sami parliament Ole Henrik </a:t>
            </a:r>
            <a:r>
              <a:rPr lang="en-GB" sz="1200" kern="1200" dirty="0" err="1">
                <a:solidFill>
                  <a:schemeClr val="tx1"/>
                </a:solidFill>
                <a:effectLst/>
                <a:latin typeface="+mn-lt"/>
                <a:ea typeface="+mn-ea"/>
                <a:cs typeface="+mn-cs"/>
              </a:rPr>
              <a:t>Maggas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joik</a:t>
            </a:r>
            <a:r>
              <a:rPr lang="en-GB" sz="1200" kern="1200" dirty="0">
                <a:solidFill>
                  <a:schemeClr val="tx1"/>
                </a:solidFill>
                <a:effectLst/>
                <a:latin typeface="+mn-lt"/>
                <a:ea typeface="+mn-ea"/>
                <a:cs typeface="+mn-cs"/>
              </a:rPr>
              <a:t> to  the Tibetan people </a:t>
            </a:r>
            <a:r>
              <a:rPr lang="en-GB" sz="1200" u="sng" kern="1200" dirty="0">
                <a:solidFill>
                  <a:schemeClr val="tx1"/>
                </a:solidFill>
                <a:effectLst/>
                <a:latin typeface="+mn-lt"/>
                <a:ea typeface="+mn-ea"/>
                <a:cs typeface="+mn-cs"/>
                <a:hlinkClick r:id="rId11"/>
              </a:rPr>
              <a:t>–</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12"/>
              </a:rPr>
              <a:t>https://media.digitalarkivet.no/play/105104/2</a:t>
            </a:r>
            <a:r>
              <a:rPr lang="en-GB" sz="1200" kern="1200" dirty="0">
                <a:solidFill>
                  <a:schemeClr val="tx1"/>
                </a:solidFill>
                <a:effectLst/>
                <a:latin typeface="+mn-lt"/>
                <a:ea typeface="+mn-ea"/>
                <a:cs typeface="+mn-cs"/>
              </a:rPr>
              <a:t> (ligger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maskina</a:t>
            </a:r>
            <a:r>
              <a:rPr lang="en-GB" sz="1200" kern="1200" dirty="0">
                <a:solidFill>
                  <a:schemeClr val="tx1"/>
                </a:solidFill>
                <a:effectLst/>
                <a:latin typeface="+mn-lt"/>
                <a:ea typeface="+mn-ea"/>
                <a:cs typeface="+mn-cs"/>
              </a:rPr>
              <a:t>)</a:t>
            </a:r>
            <a:endParaRPr lang="nb-NO" dirty="0"/>
          </a:p>
        </p:txBody>
      </p:sp>
      <p:sp>
        <p:nvSpPr>
          <p:cNvPr id="4" name="Plassholder for lysbildenummer 3"/>
          <p:cNvSpPr>
            <a:spLocks noGrp="1"/>
          </p:cNvSpPr>
          <p:nvPr>
            <p:ph type="sldNum" sz="quarter" idx="10"/>
          </p:nvPr>
        </p:nvSpPr>
        <p:spPr/>
        <p:txBody>
          <a:bodyPr/>
          <a:lstStyle/>
          <a:p>
            <a:fld id="{EB585D38-A98B-2A4E-B604-B020EB7883B8}" type="slidenum">
              <a:rPr lang="en-US" smtClean="0"/>
              <a:t>37</a:t>
            </a:fld>
            <a:endParaRPr lang="en-US"/>
          </a:p>
        </p:txBody>
      </p:sp>
    </p:spTree>
    <p:extLst>
      <p:ext uri="{BB962C8B-B14F-4D97-AF65-F5344CB8AC3E}">
        <p14:creationId xmlns:p14="http://schemas.microsoft.com/office/powerpoint/2010/main" val="42270404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So what about the Future for the Sámi people?</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Sámis</a:t>
            </a:r>
            <a:r>
              <a:rPr lang="en-GB" sz="1200" kern="1200" dirty="0">
                <a:solidFill>
                  <a:schemeClr val="tx1"/>
                </a:solidFill>
                <a:effectLst/>
                <a:latin typeface="+mn-lt"/>
                <a:ea typeface="+mn-ea"/>
                <a:cs typeface="+mn-cs"/>
              </a:rPr>
              <a:t> have achieved a lot when it comes to representation and rights.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Today there are big development projects threatening the areas where the reindeer are grazing. Whether it be</a:t>
            </a:r>
            <a:r>
              <a:rPr lang="en-GB" sz="1200" kern="1200" baseline="0" dirty="0">
                <a:solidFill>
                  <a:schemeClr val="tx1"/>
                </a:solidFill>
                <a:effectLst/>
                <a:latin typeface="+mn-lt"/>
                <a:ea typeface="+mn-ea"/>
                <a:cs typeface="+mn-cs"/>
              </a:rPr>
              <a:t> petroleum,</a:t>
            </a:r>
            <a:r>
              <a:rPr lang="en-GB" sz="1200" kern="1200" dirty="0">
                <a:solidFill>
                  <a:schemeClr val="tx1"/>
                </a:solidFill>
                <a:effectLst/>
                <a:latin typeface="+mn-lt"/>
                <a:ea typeface="+mn-ea"/>
                <a:cs typeface="+mn-cs"/>
              </a:rPr>
              <a:t> wind power, mining or hydro power development, tourism or agriculture. All of these are expanding all the time.  More than 30 % of the reindeer grazing land has now disappeared.</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to maintain traditional reindeer herding is becoming more and more difficult. A reindeer herder recently took his case to the European Court of human rights because the Norwegian legal system said he must reduce his reindeer from 116 to 75. This was in the High Court after decisions in </a:t>
            </a:r>
            <a:r>
              <a:rPr lang="en-GB" sz="1200" kern="1200" dirty="0" err="1">
                <a:solidFill>
                  <a:schemeClr val="tx1"/>
                </a:solidFill>
                <a:effectLst/>
                <a:latin typeface="+mn-lt"/>
                <a:ea typeface="+mn-ea"/>
                <a:cs typeface="+mn-cs"/>
              </a:rPr>
              <a:t>Jovvset</a:t>
            </a:r>
            <a:r>
              <a:rPr lang="en-GB" sz="1200" kern="1200" dirty="0">
                <a:solidFill>
                  <a:schemeClr val="tx1"/>
                </a:solidFill>
                <a:effectLst/>
                <a:latin typeface="+mn-lt"/>
                <a:ea typeface="+mn-ea"/>
                <a:cs typeface="+mn-cs"/>
              </a:rPr>
              <a:t> Ante </a:t>
            </a:r>
            <a:r>
              <a:rPr lang="en-GB" sz="1200" kern="1200" dirty="0" err="1">
                <a:solidFill>
                  <a:schemeClr val="tx1"/>
                </a:solidFill>
                <a:effectLst/>
                <a:latin typeface="+mn-lt"/>
                <a:ea typeface="+mn-ea"/>
                <a:cs typeface="+mn-cs"/>
              </a:rPr>
              <a:t>Saras</a:t>
            </a:r>
            <a:r>
              <a:rPr lang="en-GB" sz="1200" kern="1200" dirty="0">
                <a:solidFill>
                  <a:schemeClr val="tx1"/>
                </a:solidFill>
                <a:effectLst/>
                <a:latin typeface="+mn-lt"/>
                <a:ea typeface="+mn-ea"/>
                <a:cs typeface="+mn-cs"/>
              </a:rPr>
              <a:t> (25) favour in two lower parts of the judicial system. The decision said that to reduce the effects (strain?) on the grazing land all reindeer owners have to do this, even the smallest ones. (At the same time the local municipalities and the state allows the development of cabins, mining a s o to “get more jobs”).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Sámediggi’s</a:t>
            </a:r>
            <a:r>
              <a:rPr lang="en-GB" sz="1200" kern="1200" dirty="0">
                <a:solidFill>
                  <a:schemeClr val="tx1"/>
                </a:solidFill>
                <a:effectLst/>
                <a:latin typeface="+mn-lt"/>
                <a:ea typeface="+mn-ea"/>
                <a:cs typeface="+mn-cs"/>
              </a:rPr>
              <a:t> president </a:t>
            </a:r>
            <a:r>
              <a:rPr lang="en-GB" sz="1200" kern="1200" dirty="0" err="1">
                <a:solidFill>
                  <a:schemeClr val="tx1"/>
                </a:solidFill>
                <a:effectLst/>
                <a:latin typeface="+mn-lt"/>
                <a:ea typeface="+mn-ea"/>
                <a:cs typeface="+mn-cs"/>
              </a:rPr>
              <a:t>Ailo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Keskitalo</a:t>
            </a:r>
            <a:r>
              <a:rPr lang="en-GB" sz="1200" kern="1200" dirty="0">
                <a:solidFill>
                  <a:schemeClr val="tx1"/>
                </a:solidFill>
                <a:effectLst/>
                <a:latin typeface="+mn-lt"/>
                <a:ea typeface="+mn-ea"/>
                <a:cs typeface="+mn-cs"/>
              </a:rPr>
              <a:t> said to the newspaper VG: To win both in the district court and the court of appeals, and then to lose in the Supreme Court, must be a heavy burden for him. I have been touched several times by seeing him dressed in the kofte (traditional clothing) in the courtroom, young, straight-backed and with hope for the future, but at the same time at the mercy of a legal system that is based on the legal understanding of others. (VG, 21.12.2017)</a:t>
            </a:r>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With the increase of urbanization it is more difficult to maintain culture and language. Languages are threatened. Schools are shut down. But people see the danger and have started to practice what they call their “heart language” with their babies and children, even though the parents themselves don’t have a good vocabulary in Sámi. We have kindergartens with Sami language both in Oslo and </a:t>
            </a:r>
            <a:r>
              <a:rPr lang="en-GB" sz="1200" kern="1200" dirty="0" err="1">
                <a:solidFill>
                  <a:schemeClr val="tx1"/>
                </a:solidFill>
                <a:effectLst/>
                <a:latin typeface="+mn-lt"/>
                <a:ea typeface="+mn-ea"/>
                <a:cs typeface="+mn-cs"/>
              </a:rPr>
              <a:t>Tromsø</a:t>
            </a:r>
            <a:r>
              <a:rPr lang="en-GB" sz="1200" kern="1200" dirty="0">
                <a:solidFill>
                  <a:schemeClr val="tx1"/>
                </a:solidFill>
                <a:effectLst/>
                <a:latin typeface="+mn-lt"/>
                <a:ea typeface="+mn-ea"/>
                <a:cs typeface="+mn-cs"/>
              </a:rPr>
              <a:t>, for example, not only in the traditional areas of the </a:t>
            </a:r>
            <a:r>
              <a:rPr lang="en-GB" sz="1200" kern="1200" dirty="0" err="1">
                <a:solidFill>
                  <a:schemeClr val="tx1"/>
                </a:solidFill>
                <a:effectLst/>
                <a:latin typeface="+mn-lt"/>
                <a:ea typeface="+mn-ea"/>
                <a:cs typeface="+mn-cs"/>
              </a:rPr>
              <a:t>Sámis</a:t>
            </a:r>
            <a:r>
              <a:rPr lang="en-GB"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a:t>
            </a:r>
            <a:r>
              <a:rPr lang="en-GB" sz="1200" kern="1200" dirty="0" err="1">
                <a:solidFill>
                  <a:schemeClr val="tx1"/>
                </a:solidFill>
                <a:effectLst/>
                <a:latin typeface="+mn-lt"/>
                <a:ea typeface="+mn-ea"/>
                <a:cs typeface="+mn-cs"/>
              </a:rPr>
              <a:t>Joik</a:t>
            </a:r>
            <a:r>
              <a:rPr lang="en-GB" sz="1200" kern="1200" dirty="0">
                <a:solidFill>
                  <a:schemeClr val="tx1"/>
                </a:solidFill>
                <a:effectLst/>
                <a:latin typeface="+mn-lt"/>
                <a:ea typeface="+mn-ea"/>
                <a:cs typeface="+mn-cs"/>
              </a:rPr>
              <a:t>, the traditional form of song, has become popular. Sami artists have even participated in the Eurovision Song Contest several times. And the Disney films Frozen also has </a:t>
            </a:r>
            <a:r>
              <a:rPr lang="en-GB" sz="1200" kern="1200" dirty="0" err="1">
                <a:solidFill>
                  <a:schemeClr val="tx1"/>
                </a:solidFill>
                <a:effectLst/>
                <a:latin typeface="+mn-lt"/>
                <a:ea typeface="+mn-ea"/>
                <a:cs typeface="+mn-cs"/>
              </a:rPr>
              <a:t>joik</a:t>
            </a:r>
            <a:r>
              <a:rPr lang="en-GB" sz="1200" kern="1200" dirty="0">
                <a:solidFill>
                  <a:schemeClr val="tx1"/>
                </a:solidFill>
                <a:effectLst/>
                <a:latin typeface="+mn-lt"/>
                <a:ea typeface="+mn-ea"/>
                <a:cs typeface="+mn-cs"/>
              </a:rPr>
              <a:t> – from Frode </a:t>
            </a:r>
            <a:r>
              <a:rPr lang="en-GB" sz="1200" kern="1200" dirty="0" err="1">
                <a:solidFill>
                  <a:schemeClr val="tx1"/>
                </a:solidFill>
                <a:effectLst/>
                <a:latin typeface="+mn-lt"/>
                <a:ea typeface="+mn-ea"/>
                <a:cs typeface="+mn-cs"/>
              </a:rPr>
              <a:t>Fjellheim</a:t>
            </a:r>
            <a:r>
              <a:rPr lang="en-GB" sz="1200" kern="1200" dirty="0">
                <a:solidFill>
                  <a:schemeClr val="tx1"/>
                </a:solidFill>
                <a:effectLst/>
                <a:latin typeface="+mn-lt"/>
                <a:ea typeface="+mn-ea"/>
                <a:cs typeface="+mn-cs"/>
              </a:rPr>
              <a:t>. The </a:t>
            </a:r>
            <a:r>
              <a:rPr lang="en-GB" sz="1200" kern="1200" dirty="0" err="1">
                <a:solidFill>
                  <a:schemeClr val="tx1"/>
                </a:solidFill>
                <a:effectLst/>
                <a:latin typeface="+mn-lt"/>
                <a:ea typeface="+mn-ea"/>
                <a:cs typeface="+mn-cs"/>
              </a:rPr>
              <a:t>Samediggi</a:t>
            </a:r>
            <a:r>
              <a:rPr lang="en-GB" sz="1200" kern="1200" dirty="0">
                <a:solidFill>
                  <a:schemeClr val="tx1"/>
                </a:solidFill>
                <a:effectLst/>
                <a:latin typeface="+mn-lt"/>
                <a:ea typeface="+mn-ea"/>
                <a:cs typeface="+mn-cs"/>
              </a:rPr>
              <a:t> made a deal with Disney about the film Frozen </a:t>
            </a:r>
            <a:r>
              <a:rPr lang="en-GB" sz="1200" kern="1200" dirty="0" err="1">
                <a:solidFill>
                  <a:schemeClr val="tx1"/>
                </a:solidFill>
                <a:effectLst/>
                <a:latin typeface="+mn-lt"/>
                <a:ea typeface="+mn-ea"/>
                <a:cs typeface="+mn-cs"/>
              </a:rPr>
              <a:t>ll</a:t>
            </a:r>
            <a:r>
              <a:rPr lang="en-GB" sz="1200" kern="1200" dirty="0">
                <a:solidFill>
                  <a:schemeClr val="tx1"/>
                </a:solidFill>
                <a:effectLst/>
                <a:latin typeface="+mn-lt"/>
                <a:ea typeface="+mn-ea"/>
                <a:cs typeface="+mn-cs"/>
              </a:rPr>
              <a:t> on the use of Sami elements in the film, and one of the characters is named Elsa after our hero, one of the first </a:t>
            </a:r>
            <a:r>
              <a:rPr lang="en-GB" sz="1200" kern="1200" dirty="0" err="1">
                <a:solidFill>
                  <a:schemeClr val="tx1"/>
                </a:solidFill>
                <a:effectLst/>
                <a:latin typeface="+mn-lt"/>
                <a:ea typeface="+mn-ea"/>
                <a:cs typeface="+mn-cs"/>
              </a:rPr>
              <a:t>organisors</a:t>
            </a:r>
            <a:r>
              <a:rPr lang="en-GB" sz="1200" kern="1200" dirty="0">
                <a:solidFill>
                  <a:schemeClr val="tx1"/>
                </a:solidFill>
                <a:effectLst/>
                <a:latin typeface="+mn-lt"/>
                <a:ea typeface="+mn-ea"/>
                <a:cs typeface="+mn-cs"/>
              </a:rPr>
              <a:t>, Elsa </a:t>
            </a:r>
            <a:r>
              <a:rPr lang="en-GB" sz="1200" kern="1200" dirty="0" err="1">
                <a:solidFill>
                  <a:schemeClr val="tx1"/>
                </a:solidFill>
                <a:effectLst/>
                <a:latin typeface="+mn-lt"/>
                <a:ea typeface="+mn-ea"/>
                <a:cs typeface="+mn-cs"/>
              </a:rPr>
              <a:t>Laula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Renberg</a:t>
            </a:r>
            <a:r>
              <a:rPr lang="en-GB"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attention and recognition, revitalization of languages are growing, but the destructive forces are also strong.</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EB585D38-A98B-2A4E-B604-B020EB7883B8}" type="slidenum">
              <a:rPr lang="en-US" smtClean="0"/>
              <a:t>38</a:t>
            </a:fld>
            <a:endParaRPr lang="en-US"/>
          </a:p>
        </p:txBody>
      </p:sp>
    </p:spTree>
    <p:extLst>
      <p:ext uri="{BB962C8B-B14F-4D97-AF65-F5344CB8AC3E}">
        <p14:creationId xmlns:p14="http://schemas.microsoft.com/office/powerpoint/2010/main" val="1193279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What</a:t>
            </a:r>
            <a:r>
              <a:rPr lang="nb-NO" dirty="0"/>
              <a:t> is </a:t>
            </a:r>
            <a:r>
              <a:rPr lang="nb-NO" dirty="0" err="1"/>
              <a:t>this</a:t>
            </a:r>
            <a:r>
              <a:rPr lang="nb-NO" dirty="0"/>
              <a:t> talk </a:t>
            </a:r>
            <a:r>
              <a:rPr lang="nb-NO" dirty="0" err="1"/>
              <a:t>about</a:t>
            </a:r>
            <a:r>
              <a:rPr lang="nb-NO" dirty="0"/>
              <a:t>?</a:t>
            </a:r>
          </a:p>
          <a:p>
            <a:endParaRPr lang="nb-NO" dirty="0"/>
          </a:p>
          <a:p>
            <a:pPr lvl="0"/>
            <a:r>
              <a:rPr lang="en-GB" dirty="0"/>
              <a:t>The Sámi people before and now</a:t>
            </a:r>
            <a:endParaRPr lang="nb-NO" dirty="0"/>
          </a:p>
          <a:p>
            <a:r>
              <a:rPr lang="en-GB" dirty="0"/>
              <a:t>Why developing archives are important for indigenous peoples</a:t>
            </a:r>
          </a:p>
          <a:p>
            <a:r>
              <a:rPr lang="nb-NO" dirty="0" err="1"/>
              <a:t>Sámi</a:t>
            </a:r>
            <a:r>
              <a:rPr lang="nb-NO" dirty="0"/>
              <a:t> </a:t>
            </a:r>
            <a:r>
              <a:rPr lang="nb-NO" dirty="0" err="1"/>
              <a:t>arkiiva</a:t>
            </a:r>
            <a:r>
              <a:rPr lang="nb-NO" dirty="0"/>
              <a:t> (The </a:t>
            </a:r>
            <a:r>
              <a:rPr lang="nb-NO" dirty="0" err="1"/>
              <a:t>Sámi</a:t>
            </a:r>
            <a:r>
              <a:rPr lang="nb-NO" dirty="0"/>
              <a:t> Archives Norway) </a:t>
            </a:r>
          </a:p>
          <a:p>
            <a:pPr marL="0" indent="0">
              <a:buNone/>
            </a:pPr>
            <a:endParaRPr lang="nb-NO" dirty="0"/>
          </a:p>
          <a:p>
            <a:endParaRPr lang="nb-NO" dirty="0"/>
          </a:p>
        </p:txBody>
      </p:sp>
      <p:sp>
        <p:nvSpPr>
          <p:cNvPr id="4" name="Plassholder for lysbildenummer 3"/>
          <p:cNvSpPr>
            <a:spLocks noGrp="1"/>
          </p:cNvSpPr>
          <p:nvPr>
            <p:ph type="sldNum" sz="quarter" idx="10"/>
          </p:nvPr>
        </p:nvSpPr>
        <p:spPr/>
        <p:txBody>
          <a:bodyPr/>
          <a:lstStyle/>
          <a:p>
            <a:fld id="{EB585D38-A98B-2A4E-B604-B020EB7883B8}" type="slidenum">
              <a:rPr lang="en-US" smtClean="0"/>
              <a:t>4</a:t>
            </a:fld>
            <a:endParaRPr lang="en-US"/>
          </a:p>
        </p:txBody>
      </p:sp>
    </p:spTree>
    <p:extLst>
      <p:ext uri="{BB962C8B-B14F-4D97-AF65-F5344CB8AC3E}">
        <p14:creationId xmlns:p14="http://schemas.microsoft.com/office/powerpoint/2010/main" val="31545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Sámis</a:t>
            </a:r>
            <a:r>
              <a:rPr lang="en-US" sz="1200" kern="1200" dirty="0">
                <a:solidFill>
                  <a:schemeClr val="tx1"/>
                </a:solidFill>
                <a:effectLst/>
                <a:latin typeface="+mn-lt"/>
                <a:ea typeface="+mn-ea"/>
                <a:cs typeface="+mn-cs"/>
              </a:rPr>
              <a:t> are an indigenous people who have their traditional settlements in Norway, Sweden, Finland and Russia. The land that the </a:t>
            </a:r>
            <a:r>
              <a:rPr lang="en-US" sz="1100" kern="1200" dirty="0" err="1">
                <a:solidFill>
                  <a:schemeClr val="tx1"/>
                </a:solidFill>
                <a:effectLst/>
                <a:latin typeface="+mn-lt"/>
                <a:ea typeface="+mn-ea"/>
                <a:cs typeface="+mn-cs"/>
              </a:rPr>
              <a:t>Sámis</a:t>
            </a:r>
            <a:r>
              <a:rPr lang="en-US" sz="1200" kern="1200" dirty="0">
                <a:solidFill>
                  <a:schemeClr val="tx1"/>
                </a:solidFill>
                <a:effectLst/>
                <a:latin typeface="+mn-lt"/>
                <a:ea typeface="+mn-ea"/>
                <a:cs typeface="+mn-cs"/>
              </a:rPr>
              <a:t> traditionally inhabit is called </a:t>
            </a:r>
            <a:r>
              <a:rPr lang="en-US" sz="1200" kern="1200" dirty="0" err="1">
                <a:solidFill>
                  <a:schemeClr val="tx1"/>
                </a:solidFill>
                <a:effectLst/>
                <a:latin typeface="+mn-lt"/>
                <a:ea typeface="+mn-ea"/>
                <a:cs typeface="+mn-cs"/>
              </a:rPr>
              <a:t>Sápmi</a:t>
            </a:r>
            <a:r>
              <a:rPr lang="en-US"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The Sámi people live in all the countries that have divided </a:t>
            </a:r>
            <a:r>
              <a:rPr lang="en-US" sz="1200" kern="1200" dirty="0" err="1">
                <a:solidFill>
                  <a:schemeClr val="tx1"/>
                </a:solidFill>
                <a:effectLst/>
                <a:latin typeface="+mn-lt"/>
                <a:ea typeface="+mn-ea"/>
                <a:cs typeface="+mn-cs"/>
              </a:rPr>
              <a:t>Sápmi</a:t>
            </a:r>
            <a:r>
              <a:rPr lang="en-US" sz="1200" kern="1200" dirty="0">
                <a:solidFill>
                  <a:schemeClr val="tx1"/>
                </a:solidFill>
                <a:effectLst/>
                <a:latin typeface="+mn-lt"/>
                <a:ea typeface="+mn-ea"/>
                <a:cs typeface="+mn-cs"/>
              </a:rPr>
              <a:t> between them, both inside and outside their traditional settlement area.</a:t>
            </a:r>
          </a:p>
          <a:p>
            <a:r>
              <a:rPr lang="en-US" sz="1200" kern="1200" dirty="0">
                <a:solidFill>
                  <a:schemeClr val="tx1"/>
                </a:solidFill>
                <a:effectLst/>
                <a:latin typeface="+mn-lt"/>
                <a:ea typeface="+mn-ea"/>
                <a:cs typeface="+mn-cs"/>
              </a:rPr>
              <a:t>Today </a:t>
            </a:r>
            <a:r>
              <a:rPr lang="en-GB" sz="1200" kern="1200" dirty="0">
                <a:solidFill>
                  <a:schemeClr val="tx1"/>
                </a:solidFill>
                <a:effectLst/>
                <a:latin typeface="+mn-lt"/>
                <a:ea typeface="+mn-ea"/>
                <a:cs typeface="+mn-cs"/>
              </a:rPr>
              <a:t>maybe there is a total of 80 to 100 000 Sámi people in all 4 countries, the majority lives in Norway.</a:t>
            </a:r>
          </a:p>
          <a:p>
            <a:r>
              <a:rPr lang="en-GB" sz="1200" kern="1200" dirty="0" err="1">
                <a:solidFill>
                  <a:schemeClr val="tx1"/>
                </a:solidFill>
                <a:effectLst/>
                <a:latin typeface="+mn-lt"/>
                <a:ea typeface="+mn-ea"/>
                <a:cs typeface="+mn-cs"/>
              </a:rPr>
              <a:t>Sapmi</a:t>
            </a:r>
            <a:r>
              <a:rPr lang="en-GB" sz="1200" kern="1200" dirty="0">
                <a:solidFill>
                  <a:schemeClr val="tx1"/>
                </a:solidFill>
                <a:effectLst/>
                <a:latin typeface="+mn-lt"/>
                <a:ea typeface="+mn-ea"/>
                <a:cs typeface="+mn-cs"/>
              </a:rPr>
              <a:t> is one of the coldest</a:t>
            </a:r>
            <a:r>
              <a:rPr lang="en-GB" sz="1200" kern="1200" baseline="0" dirty="0">
                <a:solidFill>
                  <a:schemeClr val="tx1"/>
                </a:solidFill>
                <a:effectLst/>
                <a:latin typeface="+mn-lt"/>
                <a:ea typeface="+mn-ea"/>
                <a:cs typeface="+mn-cs"/>
              </a:rPr>
              <a:t> places where people live. </a:t>
            </a:r>
            <a:endParaRPr lang="nb-NO" dirty="0"/>
          </a:p>
        </p:txBody>
      </p:sp>
      <p:sp>
        <p:nvSpPr>
          <p:cNvPr id="4" name="Plassholder for lysbildenummer 3"/>
          <p:cNvSpPr>
            <a:spLocks noGrp="1"/>
          </p:cNvSpPr>
          <p:nvPr>
            <p:ph type="sldNum" sz="quarter" idx="5"/>
          </p:nvPr>
        </p:nvSpPr>
        <p:spPr/>
        <p:txBody>
          <a:bodyPr/>
          <a:lstStyle/>
          <a:p>
            <a:fld id="{EB585D38-A98B-2A4E-B604-B020EB7883B8}" type="slidenum">
              <a:rPr lang="en-US" smtClean="0"/>
              <a:t>5</a:t>
            </a:fld>
            <a:endParaRPr lang="en-US"/>
          </a:p>
        </p:txBody>
      </p:sp>
    </p:spTree>
    <p:extLst>
      <p:ext uri="{BB962C8B-B14F-4D97-AF65-F5344CB8AC3E}">
        <p14:creationId xmlns:p14="http://schemas.microsoft.com/office/powerpoint/2010/main" val="3515086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There were no borders in </a:t>
            </a:r>
            <a:r>
              <a:rPr lang="en-GB" sz="1200" kern="1200" dirty="0" err="1">
                <a:solidFill>
                  <a:schemeClr val="tx1"/>
                </a:solidFill>
                <a:effectLst/>
                <a:latin typeface="+mn-lt"/>
                <a:ea typeface="+mn-ea"/>
                <a:cs typeface="+mn-cs"/>
              </a:rPr>
              <a:t>Sapmi</a:t>
            </a:r>
            <a:r>
              <a:rPr lang="en-GB" sz="1200" kern="1200" dirty="0">
                <a:solidFill>
                  <a:schemeClr val="tx1"/>
                </a:solidFill>
                <a:effectLst/>
                <a:latin typeface="+mn-lt"/>
                <a:ea typeface="+mn-ea"/>
                <a:cs typeface="+mn-cs"/>
              </a:rPr>
              <a:t> before 1751. But </a:t>
            </a:r>
            <a:r>
              <a:rPr lang="en-GB" sz="1200" kern="1200" dirty="0" err="1">
                <a:solidFill>
                  <a:schemeClr val="tx1"/>
                </a:solidFill>
                <a:effectLst/>
                <a:latin typeface="+mn-lt"/>
                <a:ea typeface="+mn-ea"/>
                <a:cs typeface="+mn-cs"/>
              </a:rPr>
              <a:t>Sapmi</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and has been of central strategic and political importance, both because of its location, its natural resources and its ice-free ports. So the border with Sweden through the Sami areas was drawn in 1751, and the border with Russia was decided in 1826.</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an addition to the border treaty in 1751, the reindeer herding </a:t>
            </a:r>
            <a:r>
              <a:rPr lang="en-US" sz="1200" kern="1200" dirty="0" err="1">
                <a:solidFill>
                  <a:schemeClr val="tx1"/>
                </a:solidFill>
                <a:effectLst/>
                <a:latin typeface="+mn-lt"/>
                <a:ea typeface="+mn-ea"/>
                <a:cs typeface="+mn-cs"/>
              </a:rPr>
              <a:t>Sámis</a:t>
            </a:r>
            <a:r>
              <a:rPr lang="en-US" sz="1200" kern="1200" dirty="0">
                <a:solidFill>
                  <a:schemeClr val="tx1"/>
                </a:solidFill>
                <a:effectLst/>
                <a:latin typeface="+mn-lt"/>
                <a:ea typeface="+mn-ea"/>
                <a:cs typeface="+mn-cs"/>
              </a:rPr>
              <a:t> were granted certain special rights.</a:t>
            </a:r>
            <a:r>
              <a:rPr lang="en-US" sz="1200" kern="1200" baseline="0" dirty="0">
                <a:solidFill>
                  <a:schemeClr val="tx1"/>
                </a:solidFill>
                <a:effectLst/>
                <a:latin typeface="+mn-lt"/>
                <a:ea typeface="+mn-ea"/>
                <a:cs typeface="+mn-cs"/>
              </a:rPr>
              <a:t> This addition is called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Lappekodicillen</a:t>
            </a:r>
            <a:r>
              <a:rPr lang="en-US" sz="1200" kern="1200" dirty="0">
                <a:solidFill>
                  <a:schemeClr val="tx1"/>
                </a:solidFill>
                <a:effectLst/>
                <a:latin typeface="+mn-lt"/>
                <a:ea typeface="+mn-ea"/>
                <a:cs typeface="+mn-cs"/>
              </a:rPr>
              <a:t>. Afterwards, this document has been interpreted as an important legal acceptance of Sámi rights, recognizing the </a:t>
            </a:r>
            <a:r>
              <a:rPr lang="en-US" sz="1200" kern="1200" dirty="0" err="1">
                <a:solidFill>
                  <a:schemeClr val="tx1"/>
                </a:solidFill>
                <a:effectLst/>
                <a:latin typeface="+mn-lt"/>
                <a:ea typeface="+mn-ea"/>
                <a:cs typeface="+mn-cs"/>
              </a:rPr>
              <a:t>Sámis</a:t>
            </a:r>
            <a:r>
              <a:rPr lang="en-US" sz="1200" kern="1200" dirty="0">
                <a:solidFill>
                  <a:schemeClr val="tx1"/>
                </a:solidFill>
                <a:effectLst/>
                <a:latin typeface="+mn-lt"/>
                <a:ea typeface="+mn-ea"/>
                <a:cs typeface="+mn-cs"/>
              </a:rPr>
              <a:t> as a separate group of people. The </a:t>
            </a:r>
            <a:r>
              <a:rPr lang="en-US" sz="1200" kern="1200" dirty="0" err="1">
                <a:solidFill>
                  <a:schemeClr val="tx1"/>
                </a:solidFill>
                <a:effectLst/>
                <a:latin typeface="+mn-lt"/>
                <a:ea typeface="+mn-ea"/>
                <a:cs typeface="+mn-cs"/>
              </a:rPr>
              <a:t>Lappekodicill</a:t>
            </a:r>
            <a:r>
              <a:rPr lang="en-US" sz="1200" kern="1200" dirty="0">
                <a:solidFill>
                  <a:schemeClr val="tx1"/>
                </a:solidFill>
                <a:effectLst/>
                <a:latin typeface="+mn-lt"/>
                <a:ea typeface="+mn-ea"/>
                <a:cs typeface="+mn-cs"/>
              </a:rPr>
              <a:t> still has relevance in the ongoing investigations on Sámi rights to land and water in the Sámi areas. Lapp is the colonial states’ word  for Sámi.</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6</a:t>
            </a:fld>
            <a:endParaRPr lang="en-US"/>
          </a:p>
        </p:txBody>
      </p:sp>
    </p:spTree>
    <p:extLst>
      <p:ext uri="{BB962C8B-B14F-4D97-AF65-F5344CB8AC3E}">
        <p14:creationId xmlns:p14="http://schemas.microsoft.com/office/powerpoint/2010/main" val="899751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Originally</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he S</a:t>
            </a:r>
            <a:r>
              <a:rPr lang="en-US" sz="1200" kern="1200" dirty="0">
                <a:solidFill>
                  <a:schemeClr val="tx1"/>
                </a:solidFill>
                <a:effectLst/>
                <a:latin typeface="+mn-lt"/>
                <a:ea typeface="+mn-ea"/>
                <a:cs typeface="+mn-cs"/>
              </a:rPr>
              <a:t>á</a:t>
            </a:r>
            <a:r>
              <a:rPr lang="en-GB" sz="1200" kern="1200" dirty="0">
                <a:solidFill>
                  <a:schemeClr val="tx1"/>
                </a:solidFill>
                <a:effectLst/>
                <a:latin typeface="+mn-lt"/>
                <a:ea typeface="+mn-ea"/>
                <a:cs typeface="+mn-cs"/>
              </a:rPr>
              <a:t>mis were hunters and gatherers. As you could see from the rock carvings. </a:t>
            </a:r>
            <a:r>
              <a:rPr lang="en-GB" sz="1200" kern="1200" dirty="0" err="1">
                <a:solidFill>
                  <a:schemeClr val="tx1"/>
                </a:solidFill>
                <a:effectLst/>
                <a:latin typeface="+mn-lt"/>
                <a:ea typeface="+mn-ea"/>
                <a:cs typeface="+mn-cs"/>
              </a:rPr>
              <a:t>Archeological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escavations</a:t>
            </a:r>
            <a:r>
              <a:rPr lang="en-GB" sz="1200" kern="1200" dirty="0">
                <a:solidFill>
                  <a:schemeClr val="tx1"/>
                </a:solidFill>
                <a:effectLst/>
                <a:latin typeface="+mn-lt"/>
                <a:ea typeface="+mn-ea"/>
                <a:cs typeface="+mn-cs"/>
              </a:rPr>
              <a:t> also confirm this (and our oldest literary source, namely the Roman historian </a:t>
            </a:r>
            <a:r>
              <a:rPr lang="en-GB" sz="1200" u="sng" kern="1200" dirty="0">
                <a:solidFill>
                  <a:schemeClr val="tx1"/>
                </a:solidFill>
                <a:effectLst/>
                <a:latin typeface="+mn-lt"/>
                <a:ea typeface="+mn-ea"/>
                <a:cs typeface="+mn-cs"/>
                <a:hlinkClick r:id="rId3"/>
              </a:rPr>
              <a:t>Tacitus</a:t>
            </a:r>
            <a:r>
              <a:rPr lang="en-GB" sz="1200" kern="1200" dirty="0">
                <a:solidFill>
                  <a:schemeClr val="tx1"/>
                </a:solidFill>
                <a:effectLst/>
                <a:latin typeface="+mn-lt"/>
                <a:ea typeface="+mn-ea"/>
                <a:cs typeface="+mn-cs"/>
              </a:rPr>
              <a:t>’ description of </a:t>
            </a:r>
            <a:r>
              <a:rPr lang="en-GB" sz="1200" i="1" kern="1200" dirty="0" err="1">
                <a:solidFill>
                  <a:schemeClr val="tx1"/>
                </a:solidFill>
                <a:effectLst/>
                <a:latin typeface="+mn-lt"/>
                <a:ea typeface="+mn-ea"/>
                <a:cs typeface="+mn-cs"/>
              </a:rPr>
              <a:t>fenni</a:t>
            </a:r>
            <a:r>
              <a:rPr lang="en-GB" sz="1200" kern="1200" dirty="0">
                <a:solidFill>
                  <a:schemeClr val="tx1"/>
                </a:solidFill>
                <a:effectLst/>
                <a:latin typeface="+mn-lt"/>
                <a:ea typeface="+mn-ea"/>
                <a:cs typeface="+mn-cs"/>
              </a:rPr>
              <a:t> in </a:t>
            </a:r>
            <a:r>
              <a:rPr lang="en-GB" sz="1200" i="1" u="sng" kern="1200" dirty="0">
                <a:solidFill>
                  <a:schemeClr val="tx1"/>
                </a:solidFill>
                <a:effectLst/>
                <a:latin typeface="+mn-lt"/>
                <a:ea typeface="+mn-ea"/>
                <a:cs typeface="+mn-cs"/>
                <a:hlinkClick r:id="rId4"/>
              </a:rPr>
              <a:t>Germania</a:t>
            </a:r>
            <a:r>
              <a:rPr lang="en-GB" sz="1200" kern="1200" dirty="0">
                <a:solidFill>
                  <a:schemeClr val="tx1"/>
                </a:solidFill>
                <a:effectLst/>
                <a:latin typeface="+mn-lt"/>
                <a:ea typeface="+mn-ea"/>
                <a:cs typeface="+mn-cs"/>
              </a:rPr>
              <a:t> from 98 CE).</a:t>
            </a:r>
          </a:p>
          <a:p>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old S</a:t>
            </a:r>
            <a:r>
              <a:rPr lang="en-US" sz="1200" kern="1200" dirty="0">
                <a:solidFill>
                  <a:schemeClr val="tx1"/>
                </a:solidFill>
                <a:effectLst/>
                <a:latin typeface="+mn-lt"/>
                <a:ea typeface="+mn-ea"/>
                <a:cs typeface="+mn-cs"/>
              </a:rPr>
              <a:t>á</a:t>
            </a:r>
            <a:r>
              <a:rPr lang="en-GB" sz="1200" kern="1200" dirty="0">
                <a:solidFill>
                  <a:schemeClr val="tx1"/>
                </a:solidFill>
                <a:effectLst/>
                <a:latin typeface="+mn-lt"/>
                <a:ea typeface="+mn-ea"/>
                <a:cs typeface="+mn-cs"/>
              </a:rPr>
              <a:t>mi society was based on a so-called </a:t>
            </a:r>
            <a:r>
              <a:rPr lang="en-GB" sz="1200" i="1" u="sng" kern="1200" dirty="0" err="1">
                <a:solidFill>
                  <a:schemeClr val="tx1"/>
                </a:solidFill>
                <a:effectLst/>
                <a:latin typeface="+mn-lt"/>
                <a:ea typeface="+mn-ea"/>
                <a:cs typeface="+mn-cs"/>
                <a:hlinkClick r:id="rId5"/>
              </a:rPr>
              <a:t>siida</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system, where different hunting parties together would form a community. The </a:t>
            </a:r>
            <a:r>
              <a:rPr lang="en-GB" sz="1200" kern="1200" dirty="0" err="1">
                <a:solidFill>
                  <a:schemeClr val="tx1"/>
                </a:solidFill>
                <a:effectLst/>
                <a:latin typeface="+mn-lt"/>
                <a:ea typeface="+mn-ea"/>
                <a:cs typeface="+mn-cs"/>
              </a:rPr>
              <a:t>siidas</a:t>
            </a:r>
            <a:r>
              <a:rPr lang="en-GB" sz="1200" kern="1200" dirty="0">
                <a:solidFill>
                  <a:schemeClr val="tx1"/>
                </a:solidFill>
                <a:effectLst/>
                <a:latin typeface="+mn-lt"/>
                <a:ea typeface="+mn-ea"/>
                <a:cs typeface="+mn-cs"/>
              </a:rPr>
              <a:t> had a democratic governance where settlement was based on ecological adaptation and moving after the resources. Most </a:t>
            </a:r>
            <a:r>
              <a:rPr lang="en-GB" sz="1200" kern="1200" dirty="0" err="1">
                <a:solidFill>
                  <a:schemeClr val="tx1"/>
                </a:solidFill>
                <a:effectLst/>
                <a:latin typeface="+mn-lt"/>
                <a:ea typeface="+mn-ea"/>
                <a:cs typeface="+mn-cs"/>
              </a:rPr>
              <a:t>siidas</a:t>
            </a:r>
            <a:r>
              <a:rPr lang="en-GB" sz="1200" kern="1200" dirty="0">
                <a:solidFill>
                  <a:schemeClr val="tx1"/>
                </a:solidFill>
                <a:effectLst/>
                <a:latin typeface="+mn-lt"/>
                <a:ea typeface="+mn-ea"/>
                <a:cs typeface="+mn-cs"/>
              </a:rPr>
              <a:t> operated with several seasonal settlements, to be able to exploit the best natural resources in a location at all times. Reindeer move from inland to sea shore every year, according to the season. </a:t>
            </a:r>
            <a:r>
              <a:rPr lang="nb-NO" dirty="0"/>
              <a:t>  </a:t>
            </a:r>
            <a:r>
              <a:rPr lang="en-US" sz="1200" kern="1200" dirty="0">
                <a:solidFill>
                  <a:schemeClr val="tx1"/>
                </a:solidFill>
                <a:effectLst/>
                <a:latin typeface="+mn-lt"/>
                <a:ea typeface="+mn-ea"/>
                <a:cs typeface="+mn-cs"/>
              </a:rPr>
              <a:t>The family was the basic unit of Sámi society. Several families formed a </a:t>
            </a:r>
            <a:r>
              <a:rPr lang="en-US" sz="1200" kern="1200" dirty="0" err="1">
                <a:solidFill>
                  <a:schemeClr val="tx1"/>
                </a:solidFill>
                <a:effectLst/>
                <a:latin typeface="+mn-lt"/>
                <a:ea typeface="+mn-ea"/>
                <a:cs typeface="+mn-cs"/>
              </a:rPr>
              <a:t>siida</a:t>
            </a:r>
            <a:r>
              <a:rPr lang="en-US" sz="1200" kern="1200" dirty="0">
                <a:solidFill>
                  <a:schemeClr val="tx1"/>
                </a:solidFill>
                <a:effectLst/>
                <a:latin typeface="+mn-lt"/>
                <a:ea typeface="+mn-ea"/>
                <a:cs typeface="+mn-cs"/>
              </a:rPr>
              <a:t> together. As a rule, the families of a </a:t>
            </a:r>
            <a:r>
              <a:rPr lang="en-US" sz="1200" kern="1200" dirty="0" err="1">
                <a:solidFill>
                  <a:schemeClr val="tx1"/>
                </a:solidFill>
                <a:effectLst/>
                <a:latin typeface="+mn-lt"/>
                <a:ea typeface="+mn-ea"/>
                <a:cs typeface="+mn-cs"/>
              </a:rPr>
              <a:t>siida</a:t>
            </a:r>
            <a:r>
              <a:rPr lang="en-US" sz="1200" kern="1200" dirty="0">
                <a:solidFill>
                  <a:schemeClr val="tx1"/>
                </a:solidFill>
                <a:effectLst/>
                <a:latin typeface="+mn-lt"/>
                <a:ea typeface="+mn-ea"/>
                <a:cs typeface="+mn-cs"/>
              </a:rPr>
              <a:t> were related to each other.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Sea Sámi lived and still live along the coast and the fjords, and they have traditionally had fishing and animal husbandry such as a cow or two and sheep for a living. The Sea Sámi were exposed to colonization and assimilation early on, already before the borders were imposed. </a:t>
            </a:r>
          </a:p>
          <a:p>
            <a:r>
              <a:rPr lang="en-US" sz="1200" kern="1200" dirty="0">
                <a:solidFill>
                  <a:schemeClr val="tx1"/>
                </a:solidFill>
                <a:effectLst/>
                <a:latin typeface="+mn-lt"/>
                <a:ea typeface="+mn-ea"/>
                <a:cs typeface="+mn-cs"/>
              </a:rPr>
              <a:t>The Norwegian settlers first began to settle on the coast and gradually took over the traditional fishing grounds and habitats of the Sea Sámi. Some researchers believe that in earlier times there was Sea Sámi settlement south of </a:t>
            </a:r>
            <a:r>
              <a:rPr lang="en-US" sz="1200" kern="1200" dirty="0" err="1">
                <a:solidFill>
                  <a:schemeClr val="tx1"/>
                </a:solidFill>
                <a:effectLst/>
                <a:latin typeface="+mn-lt"/>
                <a:ea typeface="+mn-ea"/>
                <a:cs typeface="+mn-cs"/>
              </a:rPr>
              <a:t>Trøndelag</a:t>
            </a:r>
            <a:r>
              <a:rPr lang="en-US" sz="1200" kern="1200" dirty="0">
                <a:solidFill>
                  <a:schemeClr val="tx1"/>
                </a:solidFill>
                <a:effectLst/>
                <a:latin typeface="+mn-lt"/>
                <a:ea typeface="+mn-ea"/>
                <a:cs typeface="+mn-cs"/>
              </a:rPr>
              <a:t>,(</a:t>
            </a:r>
            <a:r>
              <a:rPr lang="en-US" sz="1200" kern="1200" dirty="0" err="1">
                <a:solidFill>
                  <a:srgbClr val="FF0000"/>
                </a:solidFill>
                <a:effectLst/>
                <a:latin typeface="+mn-lt"/>
                <a:ea typeface="+mn-ea"/>
                <a:cs typeface="+mn-cs"/>
              </a:rPr>
              <a:t>pek</a:t>
            </a:r>
            <a:r>
              <a:rPr lang="en-US" sz="1200" kern="1200" dirty="0">
                <a:solidFill>
                  <a:srgbClr val="FF0000"/>
                </a:solidFill>
                <a:effectLst/>
                <a:latin typeface="+mn-lt"/>
                <a:ea typeface="+mn-ea"/>
                <a:cs typeface="+mn-cs"/>
              </a:rPr>
              <a:t> </a:t>
            </a:r>
            <a:r>
              <a:rPr lang="en-US" sz="1200" kern="1200" dirty="0" err="1">
                <a:solidFill>
                  <a:srgbClr val="FF0000"/>
                </a:solidFill>
                <a:effectLst/>
                <a:latin typeface="+mn-lt"/>
                <a:ea typeface="+mn-ea"/>
                <a:cs typeface="+mn-cs"/>
              </a:rPr>
              <a:t>på</a:t>
            </a:r>
            <a:r>
              <a:rPr lang="en-US" sz="1200" kern="1200" dirty="0">
                <a:solidFill>
                  <a:srgbClr val="FF0000"/>
                </a:solidFill>
                <a:effectLst/>
                <a:latin typeface="+mn-lt"/>
                <a:ea typeface="+mn-ea"/>
                <a:cs typeface="+mn-cs"/>
              </a:rPr>
              <a:t> kart</a:t>
            </a:r>
            <a:r>
              <a:rPr lang="en-US" sz="1200" kern="1200" dirty="0">
                <a:solidFill>
                  <a:schemeClr val="tx1"/>
                </a:solidFill>
                <a:effectLst/>
                <a:latin typeface="+mn-lt"/>
                <a:ea typeface="+mn-ea"/>
                <a:cs typeface="+mn-cs"/>
              </a:rPr>
              <a:t>) and perhaps even further south. Sea </a:t>
            </a:r>
            <a:r>
              <a:rPr lang="en-US" sz="1200" kern="1200" dirty="0" err="1">
                <a:solidFill>
                  <a:schemeClr val="tx1"/>
                </a:solidFill>
                <a:effectLst/>
                <a:latin typeface="+mn-lt"/>
                <a:ea typeface="+mn-ea"/>
                <a:cs typeface="+mn-cs"/>
              </a:rPr>
              <a:t>Sámis</a:t>
            </a:r>
            <a:r>
              <a:rPr lang="en-US" sz="1200" kern="1200" dirty="0">
                <a:solidFill>
                  <a:schemeClr val="tx1"/>
                </a:solidFill>
                <a:effectLst/>
                <a:latin typeface="+mn-lt"/>
                <a:ea typeface="+mn-ea"/>
                <a:cs typeface="+mn-cs"/>
              </a:rPr>
              <a:t> also lived on the Kola Peninsula in Russia, and on both sides of the Gulf of Bothnia (</a:t>
            </a:r>
            <a:r>
              <a:rPr lang="en-US" sz="1200" kern="1200" dirty="0" err="1">
                <a:solidFill>
                  <a:srgbClr val="FF0000"/>
                </a:solidFill>
                <a:effectLst/>
                <a:latin typeface="+mn-lt"/>
                <a:ea typeface="+mn-ea"/>
                <a:cs typeface="+mn-cs"/>
              </a:rPr>
              <a:t>pek</a:t>
            </a:r>
            <a:r>
              <a:rPr lang="en-US" sz="1200" kern="1200" dirty="0">
                <a:solidFill>
                  <a:srgbClr val="FF0000"/>
                </a:solidFill>
                <a:effectLst/>
                <a:latin typeface="+mn-lt"/>
                <a:ea typeface="+mn-ea"/>
                <a:cs typeface="+mn-cs"/>
              </a:rPr>
              <a:t> </a:t>
            </a:r>
            <a:r>
              <a:rPr lang="en-US" sz="1200" kern="1200" dirty="0" err="1">
                <a:solidFill>
                  <a:srgbClr val="FF0000"/>
                </a:solidFill>
                <a:effectLst/>
                <a:latin typeface="+mn-lt"/>
                <a:ea typeface="+mn-ea"/>
                <a:cs typeface="+mn-cs"/>
              </a:rPr>
              <a:t>på</a:t>
            </a:r>
            <a:r>
              <a:rPr lang="en-US" sz="1200" kern="1200" dirty="0">
                <a:solidFill>
                  <a:srgbClr val="FF0000"/>
                </a:solidFill>
                <a:effectLst/>
                <a:latin typeface="+mn-lt"/>
                <a:ea typeface="+mn-ea"/>
                <a:cs typeface="+mn-cs"/>
              </a:rPr>
              <a:t> kart</a:t>
            </a:r>
            <a:r>
              <a:rPr lang="en-US" sz="1200" kern="1200" dirty="0">
                <a:solidFill>
                  <a:schemeClr val="tx1"/>
                </a:solidFill>
                <a:effectLst/>
                <a:latin typeface="+mn-lt"/>
                <a:ea typeface="+mn-ea"/>
                <a:cs typeface="+mn-cs"/>
              </a:rPr>
              <a:t>). Today, the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of the Sea Sámi population is along the fjords and on the islands of Troms and </a:t>
            </a:r>
            <a:r>
              <a:rPr lang="en-US" sz="1200" kern="1200" dirty="0" err="1">
                <a:solidFill>
                  <a:schemeClr val="tx1"/>
                </a:solidFill>
                <a:effectLst/>
                <a:latin typeface="+mn-lt"/>
                <a:ea typeface="+mn-ea"/>
                <a:cs typeface="+mn-cs"/>
              </a:rPr>
              <a:t>Finnmark</a:t>
            </a:r>
            <a:r>
              <a:rPr lang="en-US" sz="1200" kern="1200" dirty="0">
                <a:solidFill>
                  <a:schemeClr val="tx1"/>
                </a:solidFill>
                <a:effectLst/>
                <a:latin typeface="+mn-lt"/>
                <a:ea typeface="+mn-ea"/>
                <a:cs typeface="+mn-cs"/>
              </a:rPr>
              <a:t> in Norway.</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7</a:t>
            </a:fld>
            <a:endParaRPr lang="en-US"/>
          </a:p>
        </p:txBody>
      </p:sp>
    </p:spTree>
    <p:extLst>
      <p:ext uri="{BB962C8B-B14F-4D97-AF65-F5344CB8AC3E}">
        <p14:creationId xmlns:p14="http://schemas.microsoft.com/office/powerpoint/2010/main" val="3850717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Here </a:t>
            </a:r>
            <a:r>
              <a:rPr lang="nb-NO" dirty="0" err="1"/>
              <a:t>you</a:t>
            </a:r>
            <a:r>
              <a:rPr lang="nb-NO" dirty="0"/>
              <a:t> </a:t>
            </a:r>
            <a:r>
              <a:rPr lang="nb-NO" dirty="0" err="1"/>
              <a:t>can</a:t>
            </a:r>
            <a:r>
              <a:rPr lang="nb-NO" dirty="0"/>
              <a:t> </a:t>
            </a:r>
            <a:r>
              <a:rPr lang="nb-NO" dirty="0" err="1"/>
              <a:t>see</a:t>
            </a:r>
            <a:r>
              <a:rPr lang="nb-NO" dirty="0"/>
              <a:t> </a:t>
            </a:r>
            <a:r>
              <a:rPr lang="nb-NO" dirty="0" err="1"/>
              <a:t>three</a:t>
            </a:r>
            <a:r>
              <a:rPr lang="nb-NO" dirty="0"/>
              <a:t> </a:t>
            </a:r>
            <a:r>
              <a:rPr lang="nb-NO" dirty="0" err="1"/>
              <a:t>photos</a:t>
            </a:r>
            <a:r>
              <a:rPr lang="nb-NO" dirty="0"/>
              <a:t> </a:t>
            </a:r>
            <a:r>
              <a:rPr lang="nb-NO" dirty="0" err="1"/>
              <a:t>of</a:t>
            </a:r>
            <a:r>
              <a:rPr lang="nb-NO" dirty="0"/>
              <a:t> Guovdageaidnu/Kautokeino (kartet foil 5)</a:t>
            </a:r>
          </a:p>
          <a:p>
            <a:r>
              <a:rPr lang="nb-NO" dirty="0"/>
              <a:t>To </a:t>
            </a:r>
            <a:r>
              <a:rPr lang="nb-NO" dirty="0" err="1"/>
              <a:t>the</a:t>
            </a:r>
            <a:r>
              <a:rPr lang="nb-NO" dirty="0"/>
              <a:t> </a:t>
            </a:r>
            <a:r>
              <a:rPr lang="nb-NO" dirty="0" err="1"/>
              <a:t>left</a:t>
            </a:r>
            <a:r>
              <a:rPr lang="nb-NO" dirty="0"/>
              <a:t>: A part </a:t>
            </a:r>
            <a:r>
              <a:rPr lang="nb-NO" dirty="0" err="1"/>
              <a:t>of</a:t>
            </a:r>
            <a:r>
              <a:rPr lang="nb-NO" dirty="0"/>
              <a:t> Kautokeino </a:t>
            </a:r>
            <a:r>
              <a:rPr lang="nb-NO" b="1" dirty="0"/>
              <a:t>1882-83</a:t>
            </a:r>
            <a:r>
              <a:rPr lang="nb-NO" dirty="0"/>
              <a:t> (</a:t>
            </a:r>
            <a:r>
              <a:rPr lang="nb-NO" dirty="0" err="1"/>
              <a:t>Tromholt</a:t>
            </a:r>
            <a:r>
              <a:rPr lang="nb-NO" dirty="0"/>
              <a:t>)</a:t>
            </a:r>
          </a:p>
          <a:p>
            <a:r>
              <a:rPr lang="nb-NO" b="1" dirty="0" err="1"/>
              <a:t>Sámi</a:t>
            </a:r>
            <a:r>
              <a:rPr lang="nb-NO" b="1" dirty="0"/>
              <a:t> </a:t>
            </a:r>
            <a:r>
              <a:rPr lang="nb-NO" b="1" dirty="0" err="1"/>
              <a:t>wedding</a:t>
            </a:r>
            <a:r>
              <a:rPr lang="nb-NO" b="1" dirty="0"/>
              <a:t> at </a:t>
            </a:r>
            <a:r>
              <a:rPr lang="nb-NO" b="1" dirty="0" err="1"/>
              <a:t>Easter</a:t>
            </a:r>
            <a:r>
              <a:rPr lang="nb-NO" b="1" dirty="0"/>
              <a:t> </a:t>
            </a:r>
            <a:r>
              <a:rPr lang="nb-NO" b="1" dirty="0" err="1"/>
              <a:t>early</a:t>
            </a:r>
            <a:r>
              <a:rPr lang="nb-NO" b="1" dirty="0"/>
              <a:t> 20th </a:t>
            </a:r>
            <a:r>
              <a:rPr lang="nb-NO" b="1" dirty="0" err="1"/>
              <a:t>century</a:t>
            </a:r>
            <a:r>
              <a:rPr lang="nb-NO" dirty="0"/>
              <a:t>. Foto: Elisabeth Meyer. Finnmark fylkesbibliotek</a:t>
            </a:r>
          </a:p>
          <a:p>
            <a:r>
              <a:rPr lang="nb-NO" dirty="0"/>
              <a:t>Kautokeino </a:t>
            </a:r>
            <a:r>
              <a:rPr lang="nb-NO" b="1" dirty="0"/>
              <a:t>at </a:t>
            </a:r>
            <a:r>
              <a:rPr lang="nb-NO" b="1" dirty="0" err="1"/>
              <a:t>Easter</a:t>
            </a:r>
            <a:r>
              <a:rPr lang="nb-NO" b="1" dirty="0"/>
              <a:t> in 1974</a:t>
            </a:r>
            <a:r>
              <a:rPr lang="nb-NO" dirty="0"/>
              <a:t>. </a:t>
            </a:r>
            <a:r>
              <a:rPr lang="nb-NO" sz="1200" dirty="0" err="1"/>
              <a:t>Beassášmárkanat</a:t>
            </a:r>
            <a:r>
              <a:rPr lang="nb-NO" sz="1200" dirty="0"/>
              <a:t> Guovdageainnus/ Påske i Kautokeino. Vår 1974. Erik Borgs foto. Samisk arkiv</a:t>
            </a:r>
            <a:endParaRPr lang="nb-NO" dirty="0"/>
          </a:p>
          <a:p>
            <a:endParaRPr lang="nb-NO" dirty="0"/>
          </a:p>
          <a:p>
            <a:r>
              <a:rPr lang="en-US" sz="1200" kern="1200" dirty="0" err="1">
                <a:solidFill>
                  <a:schemeClr val="tx1"/>
                </a:solidFill>
                <a:effectLst/>
                <a:latin typeface="+mn-lt"/>
                <a:ea typeface="+mn-ea"/>
                <a:cs typeface="+mn-cs"/>
              </a:rPr>
              <a:t>Kautokeino</a:t>
            </a:r>
            <a:r>
              <a:rPr lang="en-US" sz="1200" kern="1200" dirty="0">
                <a:solidFill>
                  <a:schemeClr val="tx1"/>
                </a:solidFill>
                <a:effectLst/>
                <a:latin typeface="+mn-lt"/>
                <a:ea typeface="+mn-ea"/>
                <a:cs typeface="+mn-cs"/>
              </a:rPr>
              <a:t> is referred to in the oldest written sources as a Sámi </a:t>
            </a:r>
            <a:r>
              <a:rPr lang="en-US" sz="1200" kern="1200" dirty="0" err="1">
                <a:solidFill>
                  <a:schemeClr val="tx1"/>
                </a:solidFill>
                <a:effectLst/>
                <a:latin typeface="+mn-lt"/>
                <a:ea typeface="+mn-ea"/>
                <a:cs typeface="+mn-cs"/>
              </a:rPr>
              <a:t>siida</a:t>
            </a:r>
            <a:r>
              <a:rPr lang="en-US" sz="1200" kern="1200" dirty="0">
                <a:solidFill>
                  <a:schemeClr val="tx1"/>
                </a:solidFill>
                <a:effectLst/>
                <a:latin typeface="+mn-lt"/>
                <a:ea typeface="+mn-ea"/>
                <a:cs typeface="+mn-cs"/>
              </a:rPr>
              <a:t>. But the Swedish state established that </a:t>
            </a:r>
            <a:r>
              <a:rPr lang="en-US" sz="1200" kern="1200" dirty="0" err="1">
                <a:solidFill>
                  <a:schemeClr val="tx1"/>
                </a:solidFill>
                <a:effectLst/>
                <a:latin typeface="+mn-lt"/>
                <a:ea typeface="+mn-ea"/>
                <a:cs typeface="+mn-cs"/>
              </a:rPr>
              <a:t>Kautokeino</a:t>
            </a:r>
            <a:r>
              <a:rPr lang="en-US" sz="1200" kern="1200" dirty="0">
                <a:solidFill>
                  <a:schemeClr val="tx1"/>
                </a:solidFill>
                <a:effectLst/>
                <a:latin typeface="+mn-lt"/>
                <a:ea typeface="+mn-ea"/>
                <a:cs typeface="+mn-cs"/>
              </a:rPr>
              <a:t> in 1674 must be a separate parish with a resident priest. A church was erected in 1701 and a  courtroom in 1721, so state government institutions and public officials were put in place. But the society in </a:t>
            </a:r>
            <a:r>
              <a:rPr lang="en-US" sz="1200" kern="1200" dirty="0" err="1">
                <a:solidFill>
                  <a:schemeClr val="tx1"/>
                </a:solidFill>
                <a:effectLst/>
                <a:latin typeface="+mn-lt"/>
                <a:ea typeface="+mn-ea"/>
                <a:cs typeface="+mn-cs"/>
              </a:rPr>
              <a:t>Kautokeino</a:t>
            </a:r>
            <a:r>
              <a:rPr lang="en-US" sz="1200" kern="1200" dirty="0">
                <a:solidFill>
                  <a:schemeClr val="tx1"/>
                </a:solidFill>
                <a:effectLst/>
                <a:latin typeface="+mn-lt"/>
                <a:ea typeface="+mn-ea"/>
                <a:cs typeface="+mn-cs"/>
              </a:rPr>
              <a:t> in the first half of the 19th century was still a typical </a:t>
            </a:r>
            <a:r>
              <a:rPr lang="en-US" sz="1200" kern="1200" dirty="0" err="1">
                <a:solidFill>
                  <a:schemeClr val="tx1"/>
                </a:solidFill>
                <a:effectLst/>
                <a:latin typeface="+mn-lt"/>
                <a:ea typeface="+mn-ea"/>
                <a:cs typeface="+mn-cs"/>
              </a:rPr>
              <a:t>siida</a:t>
            </a:r>
            <a:r>
              <a:rPr lang="en-US" sz="1200" kern="1200" dirty="0">
                <a:solidFill>
                  <a:schemeClr val="tx1"/>
                </a:solidFill>
                <a:effectLst/>
                <a:latin typeface="+mn-lt"/>
                <a:ea typeface="+mn-ea"/>
                <a:cs typeface="+mn-cs"/>
              </a:rPr>
              <a:t> community.</a:t>
            </a:r>
            <a:endParaRPr lang="nb-NO"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Kautokeino</a:t>
            </a:r>
            <a:r>
              <a:rPr lang="en-US" sz="1200" kern="1200" dirty="0">
                <a:solidFill>
                  <a:schemeClr val="tx1"/>
                </a:solidFill>
                <a:effectLst/>
                <a:latin typeface="+mn-lt"/>
                <a:ea typeface="+mn-ea"/>
                <a:cs typeface="+mn-cs"/>
              </a:rPr>
              <a:t> is located in a border area that has been characterized by superpower politics. The village became Norwegian territory with the border treaty of 1751, and the reindeer herders there at that time, became Norwegian citizens. Before this, the village was administered from the Swedish side.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B585D38-A98B-2A4E-B604-B020EB7883B8}" type="slidenum">
              <a:rPr lang="en-US" smtClean="0"/>
              <a:t>8</a:t>
            </a:fld>
            <a:endParaRPr lang="en-US"/>
          </a:p>
        </p:txBody>
      </p:sp>
    </p:spTree>
    <p:extLst>
      <p:ext uri="{BB962C8B-B14F-4D97-AF65-F5344CB8AC3E}">
        <p14:creationId xmlns:p14="http://schemas.microsoft.com/office/powerpoint/2010/main" val="2688259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Sophus </a:t>
            </a:r>
            <a:r>
              <a:rPr lang="en-US" sz="1200" kern="1200" dirty="0" err="1">
                <a:solidFill>
                  <a:schemeClr val="tx1"/>
                </a:solidFill>
                <a:effectLst/>
                <a:latin typeface="+mn-lt"/>
                <a:ea typeface="+mn-ea"/>
                <a:cs typeface="+mn-cs"/>
              </a:rPr>
              <a:t>Tromholt</a:t>
            </a:r>
            <a:r>
              <a:rPr lang="en-US" sz="1200" kern="1200" dirty="0">
                <a:solidFill>
                  <a:schemeClr val="tx1"/>
                </a:solidFill>
                <a:effectLst/>
                <a:latin typeface="+mn-lt"/>
                <a:ea typeface="+mn-ea"/>
                <a:cs typeface="+mn-cs"/>
              </a:rPr>
              <a:t> photographed </a:t>
            </a:r>
            <a:r>
              <a:rPr lang="en-US" sz="1200" kern="1200" dirty="0" err="1">
                <a:solidFill>
                  <a:schemeClr val="tx1"/>
                </a:solidFill>
                <a:effectLst/>
                <a:latin typeface="+mn-lt"/>
                <a:ea typeface="+mn-ea"/>
                <a:cs typeface="+mn-cs"/>
              </a:rPr>
              <a:t>Kautokeino</a:t>
            </a:r>
            <a:r>
              <a:rPr lang="en-US" sz="1200" kern="1200" dirty="0">
                <a:solidFill>
                  <a:schemeClr val="tx1"/>
                </a:solidFill>
                <a:effectLst/>
                <a:latin typeface="+mn-lt"/>
                <a:ea typeface="+mn-ea"/>
                <a:cs typeface="+mn-cs"/>
              </a:rPr>
              <a:t> in 1882-83. </a:t>
            </a:r>
          </a:p>
          <a:p>
            <a:r>
              <a:rPr lang="en-US" sz="1200" kern="1200" dirty="0">
                <a:solidFill>
                  <a:schemeClr val="tx1"/>
                </a:solidFill>
                <a:effectLst/>
                <a:latin typeface="+mn-lt"/>
                <a:ea typeface="+mn-ea"/>
                <a:cs typeface="+mn-cs"/>
              </a:rPr>
              <a:t>He came to Bergen as a teacher and Northern Lights researcher, and in connection with the first international polar year he went to </a:t>
            </a:r>
            <a:r>
              <a:rPr lang="en-US" sz="1200" kern="1200" dirty="0" err="1">
                <a:solidFill>
                  <a:schemeClr val="tx1"/>
                </a:solidFill>
                <a:effectLst/>
                <a:latin typeface="+mn-lt"/>
                <a:ea typeface="+mn-ea"/>
                <a:cs typeface="+mn-cs"/>
              </a:rPr>
              <a:t>Kautokeino</a:t>
            </a:r>
            <a:r>
              <a:rPr lang="en-US" sz="1200" kern="1200" dirty="0">
                <a:solidFill>
                  <a:schemeClr val="tx1"/>
                </a:solidFill>
                <a:effectLst/>
                <a:latin typeface="+mn-lt"/>
                <a:ea typeface="+mn-ea"/>
                <a:cs typeface="+mn-cs"/>
              </a:rPr>
              <a:t> to study the Northern Lights. Today, </a:t>
            </a:r>
            <a:r>
              <a:rPr lang="en-US" sz="1200" kern="1200" dirty="0" err="1">
                <a:solidFill>
                  <a:schemeClr val="tx1"/>
                </a:solidFill>
                <a:effectLst/>
                <a:latin typeface="+mn-lt"/>
                <a:ea typeface="+mn-ea"/>
                <a:cs typeface="+mn-cs"/>
              </a:rPr>
              <a:t>Tromholt</a:t>
            </a:r>
            <a:r>
              <a:rPr lang="en-US" sz="1200" kern="1200" dirty="0">
                <a:solidFill>
                  <a:schemeClr val="tx1"/>
                </a:solidFill>
                <a:effectLst/>
                <a:latin typeface="+mn-lt"/>
                <a:ea typeface="+mn-ea"/>
                <a:cs typeface="+mn-cs"/>
              </a:rPr>
              <a:t> is best known for the great series of photos he took during his stay in </a:t>
            </a:r>
            <a:r>
              <a:rPr lang="en-US" sz="1200" kern="1200" dirty="0" err="1">
                <a:solidFill>
                  <a:schemeClr val="tx1"/>
                </a:solidFill>
                <a:effectLst/>
                <a:latin typeface="+mn-lt"/>
                <a:ea typeface="+mn-ea"/>
                <a:cs typeface="+mn-cs"/>
              </a:rPr>
              <a:t>Finnmark</a:t>
            </a:r>
            <a:r>
              <a:rPr lang="en-US" sz="1200" kern="1200" dirty="0">
                <a:solidFill>
                  <a:schemeClr val="tx1"/>
                </a:solidFill>
                <a:effectLst/>
                <a:latin typeface="+mn-lt"/>
                <a:ea typeface="+mn-ea"/>
                <a:cs typeface="+mn-cs"/>
              </a:rPr>
              <a:t>: landscapes, documentation of the research station, but primarily images of the northern population and their lives. Best known are his portraits of the Sámi population. </a:t>
            </a: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photo collection is kept at the University Library in Bergen.</a:t>
            </a:r>
          </a:p>
          <a:p>
            <a:r>
              <a:rPr lang="en-US" sz="1200" kern="1200" dirty="0">
                <a:solidFill>
                  <a:schemeClr val="tx1"/>
                </a:solidFill>
                <a:effectLst/>
                <a:latin typeface="+mn-lt"/>
                <a:ea typeface="+mn-ea"/>
                <a:cs typeface="+mn-cs"/>
              </a:rPr>
              <a:t>In 2013, UNESCO recognized the importance of </a:t>
            </a:r>
            <a:r>
              <a:rPr lang="en-US" sz="1200" kern="1200" dirty="0" err="1">
                <a:solidFill>
                  <a:schemeClr val="tx1"/>
                </a:solidFill>
                <a:effectLst/>
                <a:latin typeface="+mn-lt"/>
                <a:ea typeface="+mn-ea"/>
                <a:cs typeface="+mn-cs"/>
              </a:rPr>
              <a:t>Tromholt's</a:t>
            </a:r>
            <a:r>
              <a:rPr lang="en-US" sz="1200" kern="1200" dirty="0">
                <a:solidFill>
                  <a:schemeClr val="tx1"/>
                </a:solidFill>
                <a:effectLst/>
                <a:latin typeface="+mn-lt"/>
                <a:ea typeface="+mn-ea"/>
                <a:cs typeface="+mn-cs"/>
              </a:rPr>
              <a:t> photos for the world's cultural heritage when they included the collection on its Memory of the World list, making it one of the world's most important photo collections. </a:t>
            </a:r>
            <a:r>
              <a:rPr lang="en-US" sz="1200" b="0" i="0" kern="1200" dirty="0">
                <a:solidFill>
                  <a:schemeClr val="tx1"/>
                </a:solidFill>
                <a:effectLst/>
                <a:latin typeface="+mn-lt"/>
                <a:ea typeface="+mn-ea"/>
                <a:cs typeface="+mn-cs"/>
              </a:rPr>
              <a:t> </a:t>
            </a:r>
            <a:endParaRPr lang="nb-NO" dirty="0"/>
          </a:p>
        </p:txBody>
      </p:sp>
      <p:sp>
        <p:nvSpPr>
          <p:cNvPr id="4" name="Plassholder for lysbildenummer 3"/>
          <p:cNvSpPr>
            <a:spLocks noGrp="1"/>
          </p:cNvSpPr>
          <p:nvPr>
            <p:ph type="sldNum" sz="quarter" idx="5"/>
          </p:nvPr>
        </p:nvSpPr>
        <p:spPr/>
        <p:txBody>
          <a:bodyPr/>
          <a:lstStyle/>
          <a:p>
            <a:fld id="{EB585D38-A98B-2A4E-B604-B020EB7883B8}" type="slidenum">
              <a:rPr lang="en-US" smtClean="0"/>
              <a:t>9</a:t>
            </a:fld>
            <a:endParaRPr lang="en-US"/>
          </a:p>
        </p:txBody>
      </p:sp>
    </p:spTree>
    <p:extLst>
      <p:ext uri="{BB962C8B-B14F-4D97-AF65-F5344CB8AC3E}">
        <p14:creationId xmlns:p14="http://schemas.microsoft.com/office/powerpoint/2010/main" val="2180365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1 - Svart kort">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9" name="Rectangle 8"/>
          <p:cNvSpPr/>
          <p:nvPr userDrawn="1"/>
        </p:nvSpPr>
        <p:spPr>
          <a:xfrm>
            <a:off x="2286000" y="1524000"/>
            <a:ext cx="7620000" cy="3810000"/>
          </a:xfrm>
          <a:prstGeom prst="rect">
            <a:avLst/>
          </a:prstGeom>
          <a:solidFill>
            <a:schemeClr val="tx1">
              <a:alpha val="7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 name="Straight Connector 5"/>
          <p:cNvCxnSpPr/>
          <p:nvPr userDrawn="1"/>
        </p:nvCxnSpPr>
        <p:spPr>
          <a:xfrm>
            <a:off x="2286000" y="2260600"/>
            <a:ext cx="7620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2566988" y="2590800"/>
            <a:ext cx="7021512" cy="826945"/>
          </a:xfrm>
        </p:spPr>
        <p:txBody>
          <a:bodyPr wrap="none" lIns="0" tIns="46800" rIns="0" bIns="216000" anchor="b">
            <a:noAutofit/>
          </a:bodyPr>
          <a:lstStyle>
            <a:lvl1pPr algn="ctr">
              <a:defRPr sz="4800" baseline="0">
                <a:solidFill>
                  <a:schemeClr val="bg1"/>
                </a:solidFill>
              </a:defRPr>
            </a:lvl1pPr>
          </a:lstStyle>
          <a:p>
            <a:r>
              <a:rPr lang="en-GB" noProof="0"/>
              <a:t>Legg inn tittel</a:t>
            </a:r>
          </a:p>
        </p:txBody>
      </p:sp>
      <p:sp>
        <p:nvSpPr>
          <p:cNvPr id="3" name="Subtitle 2"/>
          <p:cNvSpPr>
            <a:spLocks noGrp="1"/>
          </p:cNvSpPr>
          <p:nvPr>
            <p:ph type="subTitle" idx="1" hasCustomPrompt="1"/>
          </p:nvPr>
        </p:nvSpPr>
        <p:spPr>
          <a:xfrm>
            <a:off x="2566987" y="3417745"/>
            <a:ext cx="7021513" cy="1800178"/>
          </a:xfrm>
        </p:spPr>
        <p:txBody>
          <a:bodyPr tIns="216000"/>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Legg inn undertittel</a:t>
            </a:r>
          </a:p>
        </p:txBody>
      </p:sp>
      <p:sp>
        <p:nvSpPr>
          <p:cNvPr id="12" name="TextBox 11"/>
          <p:cNvSpPr txBox="1"/>
          <p:nvPr userDrawn="1"/>
        </p:nvSpPr>
        <p:spPr>
          <a:xfrm>
            <a:off x="0" y="-726090"/>
            <a:ext cx="9623468" cy="646331"/>
          </a:xfrm>
          <a:prstGeom prst="rect">
            <a:avLst/>
          </a:prstGeom>
          <a:noFill/>
          <a:ln w="12700">
            <a:solidFill>
              <a:srgbClr val="FF0000"/>
            </a:solidFill>
          </a:ln>
        </p:spPr>
        <p:txBody>
          <a:bodyPr wrap="none" rtlCol="0">
            <a:spAutoFit/>
          </a:bodyPr>
          <a:lstStyle/>
          <a:p>
            <a:r>
              <a:rPr lang="nb-NO" dirty="0"/>
              <a:t>Sett inn bakgrunnsbilde ved å formatere bakgrunnen på lysbildet: </a:t>
            </a:r>
            <a:br>
              <a:rPr lang="nb-NO" dirty="0"/>
            </a:br>
            <a:r>
              <a:rPr lang="nb-NO" dirty="0"/>
              <a:t>Høyreklikk på bakgrunnen, velg «Formater bakgrunn», «Bilde…» </a:t>
            </a:r>
            <a:r>
              <a:rPr lang="nb-NO" baseline="0" dirty="0"/>
              <a:t>og velg et annet bilde som bakgrunn</a:t>
            </a:r>
            <a:endParaRPr lang="nb-NO" dirty="0"/>
          </a:p>
        </p:txBody>
      </p:sp>
      <p:cxnSp>
        <p:nvCxnSpPr>
          <p:cNvPr id="14" name="Straight Connector 13"/>
          <p:cNvCxnSpPr/>
          <p:nvPr userDrawn="1"/>
        </p:nvCxnSpPr>
        <p:spPr>
          <a:xfrm flipV="1">
            <a:off x="3086100" y="1524000"/>
            <a:ext cx="0" cy="736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a:stretch>
            <a:fillRect/>
          </a:stretch>
        </p:blipFill>
        <p:spPr>
          <a:xfrm>
            <a:off x="2520950" y="1760585"/>
            <a:ext cx="330200" cy="355600"/>
          </a:xfrm>
          <a:prstGeom prst="rect">
            <a:avLst/>
          </a:prstGeom>
        </p:spPr>
      </p:pic>
      <p:cxnSp>
        <p:nvCxnSpPr>
          <p:cNvPr id="11" name="Straight Connector 10"/>
          <p:cNvCxnSpPr/>
          <p:nvPr userDrawn="1"/>
        </p:nvCxnSpPr>
        <p:spPr>
          <a:xfrm>
            <a:off x="4332288" y="3429000"/>
            <a:ext cx="35274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p15:guide id="1" orient="horz" pos="2160" userDrawn="1">
          <p15:clr>
            <a:srgbClr val="FBAE40"/>
          </p15:clr>
        </p15:guide>
        <p15:guide id="2" orient="horz" pos="19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tat med bilde">
    <p:spTree>
      <p:nvGrpSpPr>
        <p:cNvPr id="1" name=""/>
        <p:cNvGrpSpPr/>
        <p:nvPr/>
      </p:nvGrpSpPr>
      <p:grpSpPr>
        <a:xfrm>
          <a:off x="0" y="0"/>
          <a:ext cx="0" cy="0"/>
          <a:chOff x="0" y="0"/>
          <a:chExt cx="0" cy="0"/>
        </a:xfrm>
      </p:grpSpPr>
      <p:sp>
        <p:nvSpPr>
          <p:cNvPr id="4" name="Title 1"/>
          <p:cNvSpPr txBox="1">
            <a:spLocks/>
          </p:cNvSpPr>
          <p:nvPr userDrawn="1"/>
        </p:nvSpPr>
        <p:spPr>
          <a:xfrm>
            <a:off x="1550988" y="1746135"/>
            <a:ext cx="1016000" cy="901989"/>
          </a:xfrm>
          <a:prstGeom prst="rect">
            <a:avLst/>
          </a:prstGeom>
        </p:spPr>
        <p:txBody>
          <a:bodyPr vert="horz" lIns="3600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0" b="1" i="0" dirty="0">
                <a:solidFill>
                  <a:schemeClr val="accent3"/>
                </a:solidFill>
                <a:latin typeface="Arial" charset="0"/>
                <a:ea typeface="Arial" charset="0"/>
                <a:cs typeface="Arial" charset="0"/>
              </a:rPr>
              <a:t>“</a:t>
            </a:r>
          </a:p>
        </p:txBody>
      </p:sp>
      <p:cxnSp>
        <p:nvCxnSpPr>
          <p:cNvPr id="8" name="Straight Connector 7"/>
          <p:cNvCxnSpPr/>
          <p:nvPr userDrawn="1"/>
        </p:nvCxnSpPr>
        <p:spPr>
          <a:xfrm>
            <a:off x="1703388" y="4859020"/>
            <a:ext cx="17653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1" hasCustomPrompt="1"/>
          </p:nvPr>
        </p:nvSpPr>
        <p:spPr>
          <a:xfrm>
            <a:off x="1703387" y="1854834"/>
            <a:ext cx="4392613" cy="2910205"/>
          </a:xfrm>
        </p:spPr>
        <p:txBody>
          <a:bodyPr lIns="0">
            <a:normAutofit/>
          </a:bodyPr>
          <a:lstStyle>
            <a:lvl1pPr marL="0" indent="0">
              <a:buNone/>
              <a:defRPr sz="3600" baseline="0"/>
            </a:lvl1pPr>
            <a:lvl2pPr marL="457200" indent="0">
              <a:buNone/>
              <a:defRPr/>
            </a:lvl2pPr>
            <a:lvl3pPr marL="914400" indent="0">
              <a:buNone/>
              <a:defRPr/>
            </a:lvl3pPr>
            <a:lvl4pPr marL="1371600" indent="0">
              <a:buNone/>
              <a:defRPr/>
            </a:lvl4pPr>
            <a:lvl5pPr marL="1828800" indent="0">
              <a:buNone/>
              <a:defRPr/>
            </a:lvl5pPr>
          </a:lstStyle>
          <a:p>
            <a:pPr lvl="0"/>
            <a:r>
              <a:rPr lang="nb-NO" dirty="0"/>
              <a:t>Klikk for å legge til sitat</a:t>
            </a:r>
          </a:p>
        </p:txBody>
      </p:sp>
      <p:sp>
        <p:nvSpPr>
          <p:cNvPr id="16" name="Text Placeholder 14"/>
          <p:cNvSpPr>
            <a:spLocks noGrp="1"/>
          </p:cNvSpPr>
          <p:nvPr>
            <p:ph type="body" sz="quarter" idx="12" hasCustomPrompt="1"/>
          </p:nvPr>
        </p:nvSpPr>
        <p:spPr>
          <a:xfrm>
            <a:off x="1703388" y="5031091"/>
            <a:ext cx="4392612" cy="531163"/>
          </a:xfrm>
        </p:spPr>
        <p:txBody>
          <a:bodyPr lIns="0">
            <a:noAutofit/>
          </a:bodyPr>
          <a:lstStyle>
            <a:lvl1pPr marL="0" indent="0">
              <a:buNone/>
              <a:defRPr sz="2400" baseline="0"/>
            </a:lvl1pPr>
            <a:lvl2pPr marL="457200" indent="0">
              <a:buNone/>
              <a:defRPr/>
            </a:lvl2pPr>
            <a:lvl3pPr marL="914400" indent="0">
              <a:buNone/>
              <a:defRPr/>
            </a:lvl3pPr>
            <a:lvl4pPr marL="1371600" indent="0">
              <a:buNone/>
              <a:defRPr/>
            </a:lvl4pPr>
            <a:lvl5pPr marL="1828800" indent="0">
              <a:buNone/>
              <a:defRPr/>
            </a:lvl5pPr>
          </a:lstStyle>
          <a:p>
            <a:pPr lvl="0"/>
            <a:r>
              <a:rPr lang="nb-NO" dirty="0"/>
              <a:t>Klikk for å legge til navn/kilde</a:t>
            </a:r>
          </a:p>
        </p:txBody>
      </p:sp>
      <p:sp>
        <p:nvSpPr>
          <p:cNvPr id="3" name="Picture Placeholder 2"/>
          <p:cNvSpPr>
            <a:spLocks noGrp="1"/>
          </p:cNvSpPr>
          <p:nvPr>
            <p:ph type="pic" sz="quarter" idx="13"/>
          </p:nvPr>
        </p:nvSpPr>
        <p:spPr>
          <a:xfrm>
            <a:off x="6959600" y="517525"/>
            <a:ext cx="5232400" cy="6064250"/>
          </a:xfrm>
        </p:spPr>
        <p:txBody>
          <a:bodyPr/>
          <a:lstStyle/>
          <a:p>
            <a:r>
              <a:rPr lang="nb-NO"/>
              <a:t>Klikk på ikonet for å legge til et bilde</a:t>
            </a:r>
            <a:endParaRPr lang="nb-NO"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killeark 1">
    <p:spTree>
      <p:nvGrpSpPr>
        <p:cNvPr id="1" name=""/>
        <p:cNvGrpSpPr/>
        <p:nvPr/>
      </p:nvGrpSpPr>
      <p:grpSpPr>
        <a:xfrm>
          <a:off x="0" y="0"/>
          <a:ext cx="0" cy="0"/>
          <a:chOff x="0" y="0"/>
          <a:chExt cx="0" cy="0"/>
        </a:xfrm>
      </p:grpSpPr>
      <p:sp>
        <p:nvSpPr>
          <p:cNvPr id="6" name="Rectangle 5"/>
          <p:cNvSpPr/>
          <p:nvPr userDrawn="1"/>
        </p:nvSpPr>
        <p:spPr>
          <a:xfrm>
            <a:off x="1811418" y="2338087"/>
            <a:ext cx="8569164" cy="18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itle 1"/>
          <p:cNvSpPr>
            <a:spLocks noGrp="1"/>
          </p:cNvSpPr>
          <p:nvPr>
            <p:ph type="ctrTitle" hasCustomPrompt="1"/>
          </p:nvPr>
        </p:nvSpPr>
        <p:spPr>
          <a:xfrm>
            <a:off x="1703388" y="2465162"/>
            <a:ext cx="8785224" cy="1759588"/>
          </a:xfrm>
        </p:spPr>
        <p:txBody>
          <a:bodyPr bIns="216000" anchor="ctr" anchorCtr="1">
            <a:normAutofit/>
          </a:bodyPr>
          <a:lstStyle>
            <a:lvl1pPr algn="ctr">
              <a:defRPr sz="4800" baseline="0"/>
            </a:lvl1pPr>
          </a:lstStyle>
          <a:p>
            <a:r>
              <a:rPr lang="nb-NO" noProof="0" dirty="0"/>
              <a:t>Legg inn skillearktekst</a:t>
            </a:r>
          </a:p>
        </p:txBody>
      </p:sp>
    </p:spTree>
    <p:extLst>
      <p:ext uri="{BB962C8B-B14F-4D97-AF65-F5344CB8AC3E}">
        <p14:creationId xmlns:p14="http://schemas.microsoft.com/office/powerpoint/2010/main" val="898397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killeark 1">
    <p:spTree>
      <p:nvGrpSpPr>
        <p:cNvPr id="1" name=""/>
        <p:cNvGrpSpPr/>
        <p:nvPr/>
      </p:nvGrpSpPr>
      <p:grpSpPr>
        <a:xfrm>
          <a:off x="0" y="0"/>
          <a:ext cx="0" cy="0"/>
          <a:chOff x="0" y="0"/>
          <a:chExt cx="0" cy="0"/>
        </a:xfrm>
      </p:grpSpPr>
      <p:sp>
        <p:nvSpPr>
          <p:cNvPr id="6" name="Rectangle 5"/>
          <p:cNvSpPr/>
          <p:nvPr userDrawn="1"/>
        </p:nvSpPr>
        <p:spPr>
          <a:xfrm>
            <a:off x="1811418" y="2338087"/>
            <a:ext cx="8569164" cy="18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itle 1"/>
          <p:cNvSpPr>
            <a:spLocks noGrp="1"/>
          </p:cNvSpPr>
          <p:nvPr>
            <p:ph type="ctrTitle" hasCustomPrompt="1"/>
          </p:nvPr>
        </p:nvSpPr>
        <p:spPr>
          <a:xfrm>
            <a:off x="1703388" y="2465162"/>
            <a:ext cx="8785224" cy="1759588"/>
          </a:xfrm>
        </p:spPr>
        <p:txBody>
          <a:bodyPr bIns="216000" anchor="ctr" anchorCtr="1">
            <a:normAutofit/>
          </a:bodyPr>
          <a:lstStyle>
            <a:lvl1pPr algn="ctr">
              <a:defRPr sz="4800" baseline="0"/>
            </a:lvl1pPr>
          </a:lstStyle>
          <a:p>
            <a:r>
              <a:rPr lang="nb-NO" noProof="0" dirty="0"/>
              <a:t>Legg inn skillearktekst</a:t>
            </a:r>
          </a:p>
        </p:txBody>
      </p:sp>
      <p:sp>
        <p:nvSpPr>
          <p:cNvPr id="5" name="Rectangle 4"/>
          <p:cNvSpPr/>
          <p:nvPr userDrawn="1"/>
        </p:nvSpPr>
        <p:spPr>
          <a:xfrm>
            <a:off x="10282177" y="6583680"/>
            <a:ext cx="1909823"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killeark 2">
    <p:spTree>
      <p:nvGrpSpPr>
        <p:cNvPr id="1" name=""/>
        <p:cNvGrpSpPr/>
        <p:nvPr/>
      </p:nvGrpSpPr>
      <p:grpSpPr>
        <a:xfrm>
          <a:off x="0" y="0"/>
          <a:ext cx="0" cy="0"/>
          <a:chOff x="0" y="0"/>
          <a:chExt cx="0" cy="0"/>
        </a:xfrm>
      </p:grpSpPr>
      <p:sp>
        <p:nvSpPr>
          <p:cNvPr id="5" name="Rectangle 4"/>
          <p:cNvSpPr/>
          <p:nvPr userDrawn="1"/>
        </p:nvSpPr>
        <p:spPr>
          <a:xfrm>
            <a:off x="0" y="522514"/>
            <a:ext cx="12192000" cy="6335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p:cNvSpPr/>
          <p:nvPr userDrawn="1"/>
        </p:nvSpPr>
        <p:spPr>
          <a:xfrm>
            <a:off x="1811418" y="2338087"/>
            <a:ext cx="8569164" cy="18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le 1"/>
          <p:cNvSpPr>
            <a:spLocks noGrp="1"/>
          </p:cNvSpPr>
          <p:nvPr>
            <p:ph type="ctrTitle" hasCustomPrompt="1"/>
          </p:nvPr>
        </p:nvSpPr>
        <p:spPr>
          <a:xfrm>
            <a:off x="1703388" y="2465162"/>
            <a:ext cx="8785224" cy="1759588"/>
          </a:xfrm>
        </p:spPr>
        <p:txBody>
          <a:bodyPr bIns="216000" anchor="ctr" anchorCtr="1">
            <a:normAutofit/>
          </a:bodyPr>
          <a:lstStyle>
            <a:lvl1pPr algn="ctr">
              <a:defRPr sz="4800" baseline="0"/>
            </a:lvl1pPr>
          </a:lstStyle>
          <a:p>
            <a:r>
              <a:rPr lang="nb-NO" noProof="0" dirty="0"/>
              <a:t>Legg inn skillearktekst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killeark 3">
    <p:spTree>
      <p:nvGrpSpPr>
        <p:cNvPr id="1" name=""/>
        <p:cNvGrpSpPr/>
        <p:nvPr/>
      </p:nvGrpSpPr>
      <p:grpSpPr>
        <a:xfrm>
          <a:off x="0" y="0"/>
          <a:ext cx="0" cy="0"/>
          <a:chOff x="0" y="0"/>
          <a:chExt cx="0" cy="0"/>
        </a:xfrm>
      </p:grpSpPr>
      <p:sp>
        <p:nvSpPr>
          <p:cNvPr id="5" name="Rectangle 4"/>
          <p:cNvSpPr/>
          <p:nvPr userDrawn="1"/>
        </p:nvSpPr>
        <p:spPr>
          <a:xfrm>
            <a:off x="0" y="522514"/>
            <a:ext cx="12192000" cy="633548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p:cNvSpPr/>
          <p:nvPr userDrawn="1"/>
        </p:nvSpPr>
        <p:spPr>
          <a:xfrm>
            <a:off x="1811418" y="2338087"/>
            <a:ext cx="8569164" cy="18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le 1"/>
          <p:cNvSpPr>
            <a:spLocks noGrp="1"/>
          </p:cNvSpPr>
          <p:nvPr>
            <p:ph type="ctrTitle" hasCustomPrompt="1"/>
          </p:nvPr>
        </p:nvSpPr>
        <p:spPr>
          <a:xfrm>
            <a:off x="1703388" y="2465162"/>
            <a:ext cx="8785224" cy="1759588"/>
          </a:xfrm>
        </p:spPr>
        <p:txBody>
          <a:bodyPr bIns="216000" anchor="ctr" anchorCtr="1">
            <a:normAutofit/>
          </a:bodyPr>
          <a:lstStyle>
            <a:lvl1pPr algn="ctr">
              <a:defRPr sz="4800" baseline="0"/>
            </a:lvl1pPr>
          </a:lstStyle>
          <a:p>
            <a:r>
              <a:rPr lang="nb-NO" noProof="0" dirty="0"/>
              <a:t>Legg inn skillearktekst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2 - Hvitt kort">
    <p:bg>
      <p:bgPr>
        <a:solidFill>
          <a:schemeClr val="accent2"/>
        </a:solidFill>
        <a:effectLst/>
      </p:bgPr>
    </p:bg>
    <p:spTree>
      <p:nvGrpSpPr>
        <p:cNvPr id="1" name=""/>
        <p:cNvGrpSpPr/>
        <p:nvPr/>
      </p:nvGrpSpPr>
      <p:grpSpPr>
        <a:xfrm>
          <a:off x="0" y="0"/>
          <a:ext cx="0" cy="0"/>
          <a:chOff x="0" y="0"/>
          <a:chExt cx="0" cy="0"/>
        </a:xfrm>
      </p:grpSpPr>
      <p:sp>
        <p:nvSpPr>
          <p:cNvPr id="9" name="Rectangle 8"/>
          <p:cNvSpPr/>
          <p:nvPr userDrawn="1"/>
        </p:nvSpPr>
        <p:spPr>
          <a:xfrm>
            <a:off x="2286001" y="2260600"/>
            <a:ext cx="7620000" cy="307340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 name="Straight Connector 5"/>
          <p:cNvCxnSpPr/>
          <p:nvPr userDrawn="1"/>
        </p:nvCxnSpPr>
        <p:spPr>
          <a:xfrm>
            <a:off x="4332288" y="3429000"/>
            <a:ext cx="352742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2566988" y="2317559"/>
            <a:ext cx="7021512" cy="1111441"/>
          </a:xfrm>
        </p:spPr>
        <p:txBody>
          <a:bodyPr wrap="none" lIns="0" tIns="46800" rIns="0" bIns="216000" anchor="b">
            <a:normAutofit/>
          </a:bodyPr>
          <a:lstStyle>
            <a:lvl1pPr algn="ctr">
              <a:defRPr sz="4800"/>
            </a:lvl1pPr>
          </a:lstStyle>
          <a:p>
            <a:r>
              <a:rPr lang="en-GB" noProof="0"/>
              <a:t>Legg inn tittel</a:t>
            </a:r>
          </a:p>
        </p:txBody>
      </p:sp>
      <p:sp>
        <p:nvSpPr>
          <p:cNvPr id="3" name="Subtitle 2"/>
          <p:cNvSpPr>
            <a:spLocks noGrp="1"/>
          </p:cNvSpPr>
          <p:nvPr>
            <p:ph type="subTitle" idx="1" hasCustomPrompt="1"/>
          </p:nvPr>
        </p:nvSpPr>
        <p:spPr>
          <a:xfrm>
            <a:off x="2566987" y="3428618"/>
            <a:ext cx="7021513" cy="1655762"/>
          </a:xfrm>
        </p:spPr>
        <p:txBody>
          <a:bodyPr tIns="21600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Legg inn undertittel</a:t>
            </a:r>
          </a:p>
        </p:txBody>
      </p:sp>
      <p:sp>
        <p:nvSpPr>
          <p:cNvPr id="4" name="Round Same Side Corner Rectangle 3"/>
          <p:cNvSpPr/>
          <p:nvPr userDrawn="1"/>
        </p:nvSpPr>
        <p:spPr>
          <a:xfrm>
            <a:off x="2286001" y="1524771"/>
            <a:ext cx="7620000" cy="735828"/>
          </a:xfrm>
          <a:prstGeom prst="round2Same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Box 11"/>
          <p:cNvSpPr txBox="1"/>
          <p:nvPr userDrawn="1"/>
        </p:nvSpPr>
        <p:spPr>
          <a:xfrm>
            <a:off x="0" y="-726090"/>
            <a:ext cx="9623468" cy="646331"/>
          </a:xfrm>
          <a:prstGeom prst="rect">
            <a:avLst/>
          </a:prstGeom>
          <a:noFill/>
          <a:ln w="12700">
            <a:solidFill>
              <a:srgbClr val="FF0000"/>
            </a:solidFill>
          </a:ln>
        </p:spPr>
        <p:txBody>
          <a:bodyPr wrap="none" rtlCol="0">
            <a:spAutoFit/>
          </a:bodyPr>
          <a:lstStyle/>
          <a:p>
            <a:r>
              <a:rPr lang="nb-NO" dirty="0"/>
              <a:t>Sett inn bakgrunnsbilde ved å formatere bakgrunnen på lysbildet: </a:t>
            </a:r>
            <a:br>
              <a:rPr lang="nb-NO" dirty="0"/>
            </a:br>
            <a:r>
              <a:rPr lang="nb-NO" dirty="0"/>
              <a:t>Høyreklikk på bakgrunnen, velg «Formater bakgrunn», «Bilde…» </a:t>
            </a:r>
            <a:r>
              <a:rPr lang="nb-NO" baseline="0" dirty="0"/>
              <a:t>og velg et annet bilde som bakgrunn</a:t>
            </a:r>
            <a:endParaRPr lang="nb-NO" dirty="0"/>
          </a:p>
        </p:txBody>
      </p:sp>
      <p:pic>
        <p:nvPicPr>
          <p:cNvPr id="14" name="Picture 13"/>
          <p:cNvPicPr>
            <a:picLocks noChangeAspect="1"/>
          </p:cNvPicPr>
          <p:nvPr userDrawn="1"/>
        </p:nvPicPr>
        <p:blipFill>
          <a:blip r:embed="rId2"/>
          <a:stretch>
            <a:fillRect/>
          </a:stretch>
        </p:blipFill>
        <p:spPr>
          <a:xfrm>
            <a:off x="2520950" y="1760585"/>
            <a:ext cx="330200" cy="355600"/>
          </a:xfrm>
          <a:prstGeom prst="rect">
            <a:avLst/>
          </a:prstGeom>
        </p:spPr>
      </p:pic>
    </p:spTree>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Forside 3 - Basi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07131"/>
            <a:ext cx="9144000" cy="1978214"/>
          </a:xfrm>
        </p:spPr>
        <p:txBody>
          <a:bodyPr bIns="216000" anchor="b">
            <a:normAutofit/>
          </a:bodyPr>
          <a:lstStyle>
            <a:lvl1pPr algn="ctr">
              <a:defRPr sz="4800"/>
            </a:lvl1pPr>
          </a:lstStyle>
          <a:p>
            <a:r>
              <a:rPr lang="en-GB" noProof="0"/>
              <a:t>Legg inn tittel</a:t>
            </a:r>
          </a:p>
        </p:txBody>
      </p:sp>
      <p:sp>
        <p:nvSpPr>
          <p:cNvPr id="3" name="Subtitle 2"/>
          <p:cNvSpPr>
            <a:spLocks noGrp="1"/>
          </p:cNvSpPr>
          <p:nvPr>
            <p:ph type="subTitle" idx="1" hasCustomPrompt="1"/>
          </p:nvPr>
        </p:nvSpPr>
        <p:spPr>
          <a:xfrm>
            <a:off x="1524000" y="3085345"/>
            <a:ext cx="9144000" cy="1655762"/>
          </a:xfrm>
        </p:spPr>
        <p:txBody>
          <a:bodyPr tIns="21600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Legg inn undertittel</a:t>
            </a:r>
          </a:p>
        </p:txBody>
      </p:sp>
      <p:cxnSp>
        <p:nvCxnSpPr>
          <p:cNvPr id="11" name="Straight Connector 10"/>
          <p:cNvCxnSpPr/>
          <p:nvPr userDrawn="1"/>
        </p:nvCxnSpPr>
        <p:spPr>
          <a:xfrm>
            <a:off x="5232400" y="3085345"/>
            <a:ext cx="1727200" cy="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0823"/>
            <a:ext cx="10514013" cy="1169865"/>
          </a:xfrm>
        </p:spPr>
        <p:txBody>
          <a:bodyPr bIns="216000" anchor="b" anchorCtr="0"/>
          <a:lstStyle/>
          <a:p>
            <a:r>
              <a:rPr lang="nb-NO" noProof="0"/>
              <a:t>Klikk for å redigere tittelstil</a:t>
            </a:r>
            <a:endParaRPr lang="en-GB" noProof="0"/>
          </a:p>
        </p:txBody>
      </p:sp>
      <p:sp>
        <p:nvSpPr>
          <p:cNvPr id="3" name="Content Placeholder 2"/>
          <p:cNvSpPr>
            <a:spLocks noGrp="1"/>
          </p:cNvSpPr>
          <p:nvPr>
            <p:ph idx="1"/>
          </p:nvPr>
        </p:nvSpPr>
        <p:spPr>
          <a:xfrm>
            <a:off x="838200" y="1690688"/>
            <a:ext cx="7886700" cy="4367212"/>
          </a:xfrm>
        </p:spPr>
        <p:txBody>
          <a:bodyPr tIns="216000"/>
          <a:lstStyle>
            <a:lvl1pPr>
              <a:lnSpc>
                <a:spcPct val="100000"/>
              </a:lnSpc>
              <a:spcAft>
                <a:spcPts val="800"/>
              </a:spcAft>
              <a:defRPr/>
            </a:lvl1pPr>
            <a:lvl2pPr>
              <a:lnSpc>
                <a:spcPct val="100000"/>
              </a:lnSpc>
              <a:spcAft>
                <a:spcPts val="800"/>
              </a:spcAft>
              <a:defRPr/>
            </a:lvl2pPr>
            <a:lvl3pPr>
              <a:lnSpc>
                <a:spcPct val="100000"/>
              </a:lnSpc>
              <a:spcAft>
                <a:spcPts val="800"/>
              </a:spcAft>
              <a:defRPr/>
            </a:lvl3pPr>
          </a:lstStyle>
          <a:p>
            <a:pPr lvl="0"/>
            <a:r>
              <a:rPr lang="nb-NO" noProof="0"/>
              <a:t>Klikk for å redigere tekststiler i malen</a:t>
            </a:r>
          </a:p>
          <a:p>
            <a:pPr lvl="1"/>
            <a:r>
              <a:rPr lang="nb-NO" noProof="0"/>
              <a:t>Andre nivå</a:t>
            </a:r>
          </a:p>
          <a:p>
            <a:pPr lvl="2"/>
            <a:r>
              <a:rPr lang="nb-NO" noProof="0"/>
              <a:t>Tredje nivå</a:t>
            </a:r>
          </a:p>
        </p:txBody>
      </p:sp>
      <p:cxnSp>
        <p:nvCxnSpPr>
          <p:cNvPr id="5" name="Straight Connector 4"/>
          <p:cNvCxnSpPr/>
          <p:nvPr userDrawn="1"/>
        </p:nvCxnSpPr>
        <p:spPr>
          <a:xfrm>
            <a:off x="947738" y="1692276"/>
            <a:ext cx="1728788" cy="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innhold - med bilde">
    <p:spTree>
      <p:nvGrpSpPr>
        <p:cNvPr id="1" name=""/>
        <p:cNvGrpSpPr/>
        <p:nvPr/>
      </p:nvGrpSpPr>
      <p:grpSpPr>
        <a:xfrm>
          <a:off x="0" y="0"/>
          <a:ext cx="0" cy="0"/>
          <a:chOff x="0" y="0"/>
          <a:chExt cx="0" cy="0"/>
        </a:xfrm>
      </p:grpSpPr>
      <p:sp>
        <p:nvSpPr>
          <p:cNvPr id="2" name="Title 1"/>
          <p:cNvSpPr>
            <a:spLocks noGrp="1"/>
          </p:cNvSpPr>
          <p:nvPr>
            <p:ph type="title"/>
          </p:nvPr>
        </p:nvSpPr>
        <p:spPr/>
        <p:txBody>
          <a:bodyPr bIns="216000" anchor="b" anchorCtr="0"/>
          <a:lstStyle>
            <a:lvl1pPr>
              <a:defRPr/>
            </a:lvl1pPr>
          </a:lstStyle>
          <a:p>
            <a:r>
              <a:rPr lang="nb-NO" noProof="0"/>
              <a:t>Klikk for å redigere tittelstil</a:t>
            </a:r>
            <a:endParaRPr lang="en-GB" noProof="0" dirty="0"/>
          </a:p>
        </p:txBody>
      </p:sp>
      <p:sp>
        <p:nvSpPr>
          <p:cNvPr id="9" name="Picture Placeholder 8"/>
          <p:cNvSpPr>
            <a:spLocks noGrp="1"/>
          </p:cNvSpPr>
          <p:nvPr>
            <p:ph type="pic" sz="quarter" idx="10"/>
          </p:nvPr>
        </p:nvSpPr>
        <p:spPr>
          <a:xfrm>
            <a:off x="6959600" y="520700"/>
            <a:ext cx="5232400" cy="6057900"/>
          </a:xfrm>
        </p:spPr>
        <p:txBody>
          <a:bodyPr/>
          <a:lstStyle/>
          <a:p>
            <a:r>
              <a:rPr lang="nb-NO" noProof="0"/>
              <a:t>Klikk på ikonet for å legge til et bilde</a:t>
            </a:r>
            <a:endParaRPr lang="en-GB" noProof="0"/>
          </a:p>
        </p:txBody>
      </p:sp>
      <p:cxnSp>
        <p:nvCxnSpPr>
          <p:cNvPr id="7" name="Straight Connector 6"/>
          <p:cNvCxnSpPr/>
          <p:nvPr userDrawn="1"/>
        </p:nvCxnSpPr>
        <p:spPr>
          <a:xfrm>
            <a:off x="947738" y="1692276"/>
            <a:ext cx="17287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 Placeholder 23"/>
          <p:cNvSpPr>
            <a:spLocks noGrp="1"/>
          </p:cNvSpPr>
          <p:nvPr>
            <p:ph type="body" sz="quarter" idx="11" hasCustomPrompt="1"/>
          </p:nvPr>
        </p:nvSpPr>
        <p:spPr>
          <a:xfrm>
            <a:off x="2770188" y="6251318"/>
            <a:ext cx="4189412" cy="327282"/>
          </a:xfrm>
        </p:spPr>
        <p:txBody>
          <a:bodyPr tIns="46800" rIns="216000" bIns="144000" anchor="b" anchorCtr="0">
            <a:noAutofit/>
          </a:bodyPr>
          <a:lstStyle>
            <a:lvl1pPr marL="0" indent="0" algn="r">
              <a:buFontTx/>
              <a:buNone/>
              <a:defRPr sz="1400" baseline="0">
                <a:solidFill>
                  <a:schemeClr val="bg2"/>
                </a:solidFill>
              </a:defRPr>
            </a:lvl1pPr>
            <a:lvl2pPr marL="457200" indent="0" algn="r">
              <a:buFontTx/>
              <a:buNone/>
              <a:defRPr sz="1400"/>
            </a:lvl2pPr>
            <a:lvl3pPr marL="914400" indent="0" algn="r">
              <a:buFontTx/>
              <a:buNone/>
              <a:defRPr sz="1400"/>
            </a:lvl3pPr>
            <a:lvl4pPr marL="1371600" indent="0" algn="r">
              <a:buFontTx/>
              <a:buNone/>
              <a:defRPr sz="1400"/>
            </a:lvl4pPr>
            <a:lvl5pPr marL="1828800" indent="0" algn="r">
              <a:buFontTx/>
              <a:buNone/>
              <a:defRPr sz="1400"/>
            </a:lvl5pPr>
          </a:lstStyle>
          <a:p>
            <a:pPr lvl="0"/>
            <a:r>
              <a:rPr lang="en-US" dirty="0"/>
              <a:t>Legg </a:t>
            </a:r>
            <a:r>
              <a:rPr lang="en-US" dirty="0" err="1"/>
              <a:t>helst</a:t>
            </a:r>
            <a:r>
              <a:rPr lang="en-US" dirty="0"/>
              <a:t> inn </a:t>
            </a:r>
            <a:r>
              <a:rPr lang="en-US" dirty="0" err="1"/>
              <a:t>fotokreditt</a:t>
            </a:r>
            <a:r>
              <a:rPr lang="en-US" dirty="0"/>
              <a:t> her</a:t>
            </a:r>
          </a:p>
        </p:txBody>
      </p:sp>
      <p:sp>
        <p:nvSpPr>
          <p:cNvPr id="10" name="Content Placeholder 2"/>
          <p:cNvSpPr>
            <a:spLocks noGrp="1"/>
          </p:cNvSpPr>
          <p:nvPr>
            <p:ph idx="1"/>
          </p:nvPr>
        </p:nvSpPr>
        <p:spPr>
          <a:xfrm>
            <a:off x="838200" y="1690688"/>
            <a:ext cx="6024154" cy="4367212"/>
          </a:xfrm>
        </p:spPr>
        <p:txBody>
          <a:bodyPr tIns="216000"/>
          <a:lstStyle>
            <a:lvl1pPr>
              <a:lnSpc>
                <a:spcPct val="100000"/>
              </a:lnSpc>
              <a:spcAft>
                <a:spcPts val="800"/>
              </a:spcAft>
              <a:defRPr/>
            </a:lvl1pPr>
            <a:lvl2pPr>
              <a:lnSpc>
                <a:spcPct val="100000"/>
              </a:lnSpc>
              <a:spcAft>
                <a:spcPts val="800"/>
              </a:spcAft>
              <a:defRPr/>
            </a:lvl2pPr>
            <a:lvl3pPr>
              <a:lnSpc>
                <a:spcPct val="100000"/>
              </a:lnSpc>
              <a:spcAft>
                <a:spcPts val="800"/>
              </a:spcAft>
              <a:defRPr/>
            </a:lvl3pPr>
          </a:lstStyle>
          <a:p>
            <a:pPr lvl="0"/>
            <a:r>
              <a:rPr lang="nb-NO" noProof="0"/>
              <a:t>Klikk for å redigere tekststiler i malen</a:t>
            </a:r>
          </a:p>
          <a:p>
            <a:pPr lvl="1"/>
            <a:r>
              <a:rPr lang="nb-NO" noProof="0"/>
              <a:t>Andre nivå</a:t>
            </a:r>
          </a:p>
          <a:p>
            <a:pPr lvl="2"/>
            <a:r>
              <a:rPr lang="nb-NO" noProof="0"/>
              <a:t>Tredje nivå</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innhold - med faktaboks">
    <p:bg>
      <p:bgPr>
        <a:solidFill>
          <a:schemeClr val="bg1">
            <a:alpha val="50000"/>
          </a:schemeClr>
        </a:solidFill>
        <a:effectLst/>
      </p:bgPr>
    </p:bg>
    <p:spTree>
      <p:nvGrpSpPr>
        <p:cNvPr id="1" name=""/>
        <p:cNvGrpSpPr/>
        <p:nvPr/>
      </p:nvGrpSpPr>
      <p:grpSpPr>
        <a:xfrm>
          <a:off x="0" y="0"/>
          <a:ext cx="0" cy="0"/>
          <a:chOff x="0" y="0"/>
          <a:chExt cx="0" cy="0"/>
        </a:xfrm>
      </p:grpSpPr>
      <p:sp>
        <p:nvSpPr>
          <p:cNvPr id="11" name="Round Same Side Corner Rectangle 10"/>
          <p:cNvSpPr/>
          <p:nvPr userDrawn="1"/>
        </p:nvSpPr>
        <p:spPr>
          <a:xfrm rot="10800000">
            <a:off x="8534398" y="1443292"/>
            <a:ext cx="2817813" cy="4614608"/>
          </a:xfrm>
          <a:prstGeom prst="round2SameRect">
            <a:avLst>
              <a:gd name="adj1" fmla="val 2570"/>
              <a:gd name="adj2" fmla="val 0"/>
            </a:avLst>
          </a:prstGeom>
          <a:solidFill>
            <a:schemeClr val="accent1">
              <a:alpha val="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Content Placeholder 6"/>
          <p:cNvSpPr>
            <a:spLocks noGrp="1"/>
          </p:cNvSpPr>
          <p:nvPr>
            <p:ph sz="quarter" idx="10" hasCustomPrompt="1"/>
          </p:nvPr>
        </p:nvSpPr>
        <p:spPr>
          <a:xfrm>
            <a:off x="8534398" y="2247537"/>
            <a:ext cx="2817813" cy="3794489"/>
          </a:xfrm>
          <a:noFill/>
        </p:spPr>
        <p:txBody>
          <a:bodyPr lIns="198000" tIns="144000" rIns="198000" bIns="262800">
            <a:normAutofit/>
          </a:bodyPr>
          <a:lstStyle>
            <a:lvl1pPr>
              <a:defRPr sz="1800"/>
            </a:lvl1pPr>
          </a:lstStyle>
          <a:p>
            <a:pPr lvl="0"/>
            <a:r>
              <a:rPr lang="en-GB" noProof="0" dirty="0"/>
              <a:t>Second level</a:t>
            </a:r>
          </a:p>
        </p:txBody>
      </p:sp>
      <p:sp>
        <p:nvSpPr>
          <p:cNvPr id="16" name="Text Placeholder 15"/>
          <p:cNvSpPr>
            <a:spLocks noGrp="1"/>
          </p:cNvSpPr>
          <p:nvPr>
            <p:ph type="body" sz="quarter" idx="11" hasCustomPrompt="1"/>
          </p:nvPr>
        </p:nvSpPr>
        <p:spPr>
          <a:xfrm>
            <a:off x="8534400" y="1447437"/>
            <a:ext cx="2817813" cy="800100"/>
          </a:xfrm>
        </p:spPr>
        <p:txBody>
          <a:bodyPr lIns="198000" rIns="198000" bIns="144000" anchor="b" anchorCtr="0"/>
          <a:lstStyle>
            <a:lvl1pPr marL="0" indent="0">
              <a:buFontTx/>
              <a:buNone/>
              <a:defRPr>
                <a:latin typeface="+mj-lt"/>
              </a:defRPr>
            </a:lvl1pPr>
          </a:lstStyle>
          <a:p>
            <a:pPr marL="228600" marR="0" lvl="0" indent="-228600" algn="l" defTabSz="914400" rtl="0" eaLnBrk="1" fontAlgn="auto" latinLnBrk="0" hangingPunct="1">
              <a:lnSpc>
                <a:spcPct val="90000"/>
              </a:lnSpc>
              <a:spcBef>
                <a:spcPts val="1000"/>
              </a:spcBef>
              <a:spcAft>
                <a:spcPts val="0"/>
              </a:spcAft>
              <a:buClr>
                <a:schemeClr val="accent3"/>
              </a:buClr>
              <a:buSzPct val="75000"/>
              <a:buFontTx/>
              <a:buNone/>
              <a:tabLst/>
              <a:defRPr/>
            </a:pPr>
            <a:r>
              <a:rPr lang="en-GB" noProof="0" dirty="0" err="1"/>
              <a:t>Overskrift</a:t>
            </a:r>
            <a:endParaRPr lang="en-GB" noProof="0" dirty="0"/>
          </a:p>
        </p:txBody>
      </p:sp>
      <p:cxnSp>
        <p:nvCxnSpPr>
          <p:cNvPr id="12" name="Straight Connector 11"/>
          <p:cNvCxnSpPr/>
          <p:nvPr userDrawn="1"/>
        </p:nvCxnSpPr>
        <p:spPr>
          <a:xfrm>
            <a:off x="8724900" y="2247537"/>
            <a:ext cx="863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520823"/>
            <a:ext cx="7021513" cy="1169865"/>
          </a:xfrm>
        </p:spPr>
        <p:txBody>
          <a:bodyPr bIns="216000" anchor="b" anchorCtr="0"/>
          <a:lstStyle/>
          <a:p>
            <a:r>
              <a:rPr lang="nb-NO" noProof="0"/>
              <a:t>Klikk for å redigere tittelstil</a:t>
            </a:r>
            <a:endParaRPr lang="en-GB" noProof="0"/>
          </a:p>
        </p:txBody>
      </p:sp>
      <p:sp>
        <p:nvSpPr>
          <p:cNvPr id="3" name="Content Placeholder 2"/>
          <p:cNvSpPr>
            <a:spLocks noGrp="1"/>
          </p:cNvSpPr>
          <p:nvPr>
            <p:ph idx="1"/>
          </p:nvPr>
        </p:nvSpPr>
        <p:spPr>
          <a:xfrm>
            <a:off x="838199" y="1690688"/>
            <a:ext cx="7021513" cy="4351338"/>
          </a:xfrm>
        </p:spPr>
        <p:txBody>
          <a:bodyPr tIns="216000"/>
          <a:lstStyle>
            <a:lvl1pPr>
              <a:lnSpc>
                <a:spcPct val="100000"/>
              </a:lnSpc>
              <a:spcAft>
                <a:spcPts val="800"/>
              </a:spcAft>
              <a:defRPr/>
            </a:lvl1pPr>
            <a:lvl2pPr>
              <a:lnSpc>
                <a:spcPct val="100000"/>
              </a:lnSpc>
              <a:spcAft>
                <a:spcPts val="800"/>
              </a:spcAft>
              <a:defRPr/>
            </a:lvl2pPr>
            <a:lvl3pPr>
              <a:lnSpc>
                <a:spcPct val="100000"/>
              </a:lnSpc>
              <a:spcAft>
                <a:spcPts val="800"/>
              </a:spcAft>
              <a:defRPr/>
            </a:lvl3pPr>
          </a:lstStyle>
          <a:p>
            <a:pPr lvl="0"/>
            <a:r>
              <a:rPr lang="nb-NO" noProof="0"/>
              <a:t>Klikk for å redigere tekststiler i malen</a:t>
            </a:r>
          </a:p>
          <a:p>
            <a:pPr lvl="1"/>
            <a:r>
              <a:rPr lang="nb-NO" noProof="0"/>
              <a:t>Andre nivå</a:t>
            </a:r>
          </a:p>
          <a:p>
            <a:pPr lvl="2"/>
            <a:r>
              <a:rPr lang="nb-NO" noProof="0"/>
              <a:t>Tredje nivå</a:t>
            </a:r>
          </a:p>
        </p:txBody>
      </p:sp>
      <p:cxnSp>
        <p:nvCxnSpPr>
          <p:cNvPr id="13" name="Straight Connector 12"/>
          <p:cNvCxnSpPr/>
          <p:nvPr userDrawn="1"/>
        </p:nvCxnSpPr>
        <p:spPr>
          <a:xfrm>
            <a:off x="947738" y="1692276"/>
            <a:ext cx="17287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Round Same Side Corner Rectangle 9"/>
          <p:cNvSpPr/>
          <p:nvPr userDrawn="1"/>
        </p:nvSpPr>
        <p:spPr>
          <a:xfrm>
            <a:off x="8534399" y="1059476"/>
            <a:ext cx="2817813" cy="390779"/>
          </a:xfrm>
          <a:prstGeom prst="round2SameRect">
            <a:avLst>
              <a:gd name="adj1" fmla="val 7753"/>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spc="100" baseline="0" noProof="0" dirty="0"/>
              <a:t>FACTS</a:t>
            </a:r>
          </a:p>
        </p:txBody>
      </p:sp>
    </p:spTree>
  </p:cSld>
  <p:clrMapOvr>
    <a:masterClrMapping/>
  </p:clrMapOvr>
  <p:extLst mod="1">
    <p:ext uri="{DCECCB84-F9BA-43D5-87BE-67443E8EF086}">
      <p15:sldGuideLst xmlns:p15="http://schemas.microsoft.com/office/powerpoint/2012/main">
        <p15:guide id="1" orient="horz" pos="663" userDrawn="1">
          <p15:clr>
            <a:srgbClr val="FBAE40"/>
          </p15:clr>
        </p15:guide>
        <p15:guide id="2" orient="horz" pos="125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innhold - med faktaboks inkl bilde">
    <p:bg>
      <p:bgPr>
        <a:solidFill>
          <a:schemeClr val="bg1">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20823"/>
            <a:ext cx="7021513" cy="1169865"/>
          </a:xfrm>
        </p:spPr>
        <p:txBody>
          <a:bodyPr bIns="216000" anchor="b" anchorCtr="0"/>
          <a:lstStyle/>
          <a:p>
            <a:r>
              <a:rPr lang="nb-NO"/>
              <a:t>Klikk for å redigere tittelstil</a:t>
            </a:r>
            <a:endParaRPr lang="en-US" dirty="0"/>
          </a:p>
        </p:txBody>
      </p:sp>
      <p:sp>
        <p:nvSpPr>
          <p:cNvPr id="3" name="Content Placeholder 2"/>
          <p:cNvSpPr>
            <a:spLocks noGrp="1"/>
          </p:cNvSpPr>
          <p:nvPr>
            <p:ph idx="1"/>
          </p:nvPr>
        </p:nvSpPr>
        <p:spPr>
          <a:xfrm>
            <a:off x="838199" y="1690688"/>
            <a:ext cx="7021513" cy="4351338"/>
          </a:xfrm>
        </p:spPr>
        <p:txBody>
          <a:bodyPr tIns="216000"/>
          <a:lstStyle>
            <a:lvl1pPr>
              <a:lnSpc>
                <a:spcPct val="100000"/>
              </a:lnSpc>
              <a:spcAft>
                <a:spcPts val="800"/>
              </a:spcAft>
              <a:defRPr/>
            </a:lvl1pPr>
            <a:lvl2pPr>
              <a:lnSpc>
                <a:spcPct val="100000"/>
              </a:lnSpc>
              <a:spcAft>
                <a:spcPts val="800"/>
              </a:spcAft>
              <a:defRPr/>
            </a:lvl2pPr>
            <a:lvl3pPr>
              <a:lnSpc>
                <a:spcPct val="100000"/>
              </a:lnSpc>
              <a:spcAft>
                <a:spcPts val="800"/>
              </a:spcAft>
              <a:defRPr/>
            </a:lvl3pPr>
          </a:lstStyle>
          <a:p>
            <a:pPr lvl="0"/>
            <a:r>
              <a:rPr lang="nb-NO"/>
              <a:t>Klikk for å redigere tekststiler i malen</a:t>
            </a:r>
          </a:p>
          <a:p>
            <a:pPr lvl="1"/>
            <a:r>
              <a:rPr lang="nb-NO"/>
              <a:t>Andre nivå</a:t>
            </a:r>
          </a:p>
          <a:p>
            <a:pPr lvl="2"/>
            <a:r>
              <a:rPr lang="nb-NO"/>
              <a:t>Tredje nivå</a:t>
            </a:r>
          </a:p>
        </p:txBody>
      </p:sp>
      <p:sp>
        <p:nvSpPr>
          <p:cNvPr id="9" name="Round Same Side Corner Rectangle 8"/>
          <p:cNvSpPr/>
          <p:nvPr userDrawn="1"/>
        </p:nvSpPr>
        <p:spPr>
          <a:xfrm rot="10800000">
            <a:off x="8534398" y="1306767"/>
            <a:ext cx="2817813" cy="4743744"/>
          </a:xfrm>
          <a:prstGeom prst="round2SameRect">
            <a:avLst>
              <a:gd name="adj1" fmla="val 2570"/>
              <a:gd name="adj2" fmla="val 0"/>
            </a:avLst>
          </a:prstGeom>
          <a:solidFill>
            <a:schemeClr val="accent1">
              <a:alpha val="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Content Placeholder 6"/>
          <p:cNvSpPr>
            <a:spLocks noGrp="1"/>
          </p:cNvSpPr>
          <p:nvPr>
            <p:ph sz="quarter" idx="10" hasCustomPrompt="1"/>
          </p:nvPr>
        </p:nvSpPr>
        <p:spPr>
          <a:xfrm>
            <a:off x="8534398" y="3395886"/>
            <a:ext cx="2817813" cy="2646140"/>
          </a:xfrm>
          <a:noFill/>
        </p:spPr>
        <p:txBody>
          <a:bodyPr lIns="198000" tIns="144000" rIns="198000" bIns="262800">
            <a:normAutofit/>
          </a:bodyPr>
          <a:lstStyle>
            <a:lvl1pPr>
              <a:defRPr sz="1800"/>
            </a:lvl1pPr>
          </a:lstStyle>
          <a:p>
            <a:pPr lvl="0"/>
            <a:r>
              <a:rPr lang="en-US" dirty="0"/>
              <a:t>Second level</a:t>
            </a:r>
            <a:endParaRPr lang="nb-NO" dirty="0"/>
          </a:p>
        </p:txBody>
      </p:sp>
      <p:cxnSp>
        <p:nvCxnSpPr>
          <p:cNvPr id="12" name="Straight Connector 11"/>
          <p:cNvCxnSpPr/>
          <p:nvPr userDrawn="1"/>
        </p:nvCxnSpPr>
        <p:spPr>
          <a:xfrm>
            <a:off x="8724900" y="3395885"/>
            <a:ext cx="863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 Placeholder 15"/>
          <p:cNvSpPr>
            <a:spLocks noGrp="1"/>
          </p:cNvSpPr>
          <p:nvPr>
            <p:ph type="body" sz="quarter" idx="11" hasCustomPrompt="1"/>
          </p:nvPr>
        </p:nvSpPr>
        <p:spPr>
          <a:xfrm>
            <a:off x="8534398" y="2595784"/>
            <a:ext cx="2817813" cy="800100"/>
          </a:xfrm>
        </p:spPr>
        <p:txBody>
          <a:bodyPr lIns="198000" rIns="198000" bIns="144000" anchor="b" anchorCtr="0"/>
          <a:lstStyle>
            <a:lvl1pPr marL="0" indent="0">
              <a:buFontTx/>
              <a:buNone/>
              <a:defRPr>
                <a:latin typeface="+mj-lt"/>
              </a:defRPr>
            </a:lvl1pPr>
          </a:lstStyle>
          <a:p>
            <a:pPr marL="228600" marR="0" lvl="0" indent="-228600" algn="l" defTabSz="914400" rtl="0" eaLnBrk="1" fontAlgn="auto" latinLnBrk="0" hangingPunct="1">
              <a:lnSpc>
                <a:spcPct val="90000"/>
              </a:lnSpc>
              <a:spcBef>
                <a:spcPts val="1000"/>
              </a:spcBef>
              <a:spcAft>
                <a:spcPts val="0"/>
              </a:spcAft>
              <a:buClr>
                <a:schemeClr val="accent3"/>
              </a:buClr>
              <a:buSzPct val="75000"/>
              <a:buFontTx/>
              <a:buNone/>
              <a:tabLst/>
              <a:defRPr/>
            </a:pPr>
            <a:r>
              <a:rPr lang="nb-NO" dirty="0"/>
              <a:t>Overskrift</a:t>
            </a:r>
          </a:p>
        </p:txBody>
      </p:sp>
      <p:sp>
        <p:nvSpPr>
          <p:cNvPr id="15" name="Picture Placeholder 14"/>
          <p:cNvSpPr>
            <a:spLocks noGrp="1"/>
          </p:cNvSpPr>
          <p:nvPr>
            <p:ph type="pic" sz="quarter" idx="12"/>
          </p:nvPr>
        </p:nvSpPr>
        <p:spPr>
          <a:xfrm>
            <a:off x="8534398" y="1443292"/>
            <a:ext cx="2817813" cy="1152745"/>
          </a:xfrm>
        </p:spPr>
        <p:txBody>
          <a:bodyPr/>
          <a:lstStyle/>
          <a:p>
            <a:r>
              <a:rPr lang="nb-NO"/>
              <a:t>Klikk på ikonet for å legge til et bilde</a:t>
            </a:r>
          </a:p>
        </p:txBody>
      </p:sp>
      <p:sp>
        <p:nvSpPr>
          <p:cNvPr id="16" name="Text Placeholder 23"/>
          <p:cNvSpPr>
            <a:spLocks noGrp="1"/>
          </p:cNvSpPr>
          <p:nvPr>
            <p:ph type="body" sz="quarter" idx="13" hasCustomPrompt="1"/>
          </p:nvPr>
        </p:nvSpPr>
        <p:spPr>
          <a:xfrm>
            <a:off x="7162799" y="6200518"/>
            <a:ext cx="4189412" cy="327282"/>
          </a:xfrm>
        </p:spPr>
        <p:txBody>
          <a:bodyPr>
            <a:noAutofit/>
          </a:bodyPr>
          <a:lstStyle>
            <a:lvl1pPr marL="0" indent="0" algn="r">
              <a:buFontTx/>
              <a:buNone/>
              <a:defRPr sz="1400" baseline="0">
                <a:solidFill>
                  <a:schemeClr val="bg2"/>
                </a:solidFill>
              </a:defRPr>
            </a:lvl1pPr>
            <a:lvl2pPr marL="457200" indent="0" algn="r">
              <a:buFontTx/>
              <a:buNone/>
              <a:defRPr sz="1400"/>
            </a:lvl2pPr>
            <a:lvl3pPr marL="914400" indent="0" algn="r">
              <a:buFontTx/>
              <a:buNone/>
              <a:defRPr sz="1400"/>
            </a:lvl3pPr>
            <a:lvl4pPr marL="1371600" indent="0" algn="r">
              <a:buFontTx/>
              <a:buNone/>
              <a:defRPr sz="1400"/>
            </a:lvl4pPr>
            <a:lvl5pPr marL="1828800" indent="0" algn="r">
              <a:buFontTx/>
              <a:buNone/>
              <a:defRPr sz="1400"/>
            </a:lvl5pPr>
          </a:lstStyle>
          <a:p>
            <a:pPr lvl="0"/>
            <a:r>
              <a:rPr lang="en-US" dirty="0"/>
              <a:t>Legg </a:t>
            </a:r>
            <a:r>
              <a:rPr lang="en-US" dirty="0" err="1"/>
              <a:t>helst</a:t>
            </a:r>
            <a:r>
              <a:rPr lang="en-US" dirty="0"/>
              <a:t> inn </a:t>
            </a:r>
            <a:r>
              <a:rPr lang="en-US" dirty="0" err="1"/>
              <a:t>fotokreditt</a:t>
            </a:r>
            <a:r>
              <a:rPr lang="en-US" dirty="0"/>
              <a:t> her</a:t>
            </a:r>
          </a:p>
        </p:txBody>
      </p:sp>
      <p:cxnSp>
        <p:nvCxnSpPr>
          <p:cNvPr id="14" name="Straight Connector 13"/>
          <p:cNvCxnSpPr/>
          <p:nvPr userDrawn="1"/>
        </p:nvCxnSpPr>
        <p:spPr>
          <a:xfrm>
            <a:off x="947738" y="1692276"/>
            <a:ext cx="17287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ound Same Side Corner Rectangle 16"/>
          <p:cNvSpPr/>
          <p:nvPr userDrawn="1"/>
        </p:nvSpPr>
        <p:spPr>
          <a:xfrm>
            <a:off x="8534399" y="1059476"/>
            <a:ext cx="2817813" cy="390779"/>
          </a:xfrm>
          <a:prstGeom prst="round2SameRect">
            <a:avLst>
              <a:gd name="adj1" fmla="val 7753"/>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spc="100" baseline="0" dirty="0"/>
              <a:t>FAKTA</a:t>
            </a:r>
          </a:p>
        </p:txBody>
      </p:sp>
    </p:spTree>
  </p:cSld>
  <p:clrMapOvr>
    <a:masterClrMapping/>
  </p:clrMapOvr>
  <p:extLst mod="1">
    <p:ext uri="{DCECCB84-F9BA-43D5-87BE-67443E8EF086}">
      <p15:sldGuideLst xmlns:p15="http://schemas.microsoft.com/office/powerpoint/2012/main">
        <p15:guide id="1" orient="horz" pos="66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tel og innhold - delt side">
    <p:spTree>
      <p:nvGrpSpPr>
        <p:cNvPr id="1" name=""/>
        <p:cNvGrpSpPr/>
        <p:nvPr/>
      </p:nvGrpSpPr>
      <p:grpSpPr>
        <a:xfrm>
          <a:off x="0" y="0"/>
          <a:ext cx="0" cy="0"/>
          <a:chOff x="0" y="0"/>
          <a:chExt cx="0" cy="0"/>
        </a:xfrm>
      </p:grpSpPr>
      <p:sp>
        <p:nvSpPr>
          <p:cNvPr id="2" name="Title 1"/>
          <p:cNvSpPr>
            <a:spLocks noGrp="1"/>
          </p:cNvSpPr>
          <p:nvPr>
            <p:ph type="title"/>
          </p:nvPr>
        </p:nvSpPr>
        <p:spPr/>
        <p:txBody>
          <a:bodyPr bIns="216000" anchor="b" anchorCtr="0"/>
          <a:lstStyle/>
          <a:p>
            <a:r>
              <a:rPr lang="nb-NO" noProof="0"/>
              <a:t>Klikk for å redigere tittelstil</a:t>
            </a:r>
            <a:endParaRPr lang="nb-NO" noProof="0" dirty="0"/>
          </a:p>
        </p:txBody>
      </p:sp>
      <p:sp>
        <p:nvSpPr>
          <p:cNvPr id="3" name="Content Placeholder 2"/>
          <p:cNvSpPr>
            <a:spLocks noGrp="1"/>
          </p:cNvSpPr>
          <p:nvPr>
            <p:ph sz="half" idx="1"/>
          </p:nvPr>
        </p:nvSpPr>
        <p:spPr>
          <a:xfrm>
            <a:off x="839788" y="1700469"/>
            <a:ext cx="5256212" cy="4357432"/>
          </a:xfrm>
        </p:spPr>
        <p:txBody>
          <a:bodyPr tIns="216000"/>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4" name="Content Placeholder 3"/>
          <p:cNvSpPr>
            <a:spLocks noGrp="1"/>
          </p:cNvSpPr>
          <p:nvPr>
            <p:ph sz="half" idx="2"/>
          </p:nvPr>
        </p:nvSpPr>
        <p:spPr>
          <a:xfrm>
            <a:off x="6096000" y="1700468"/>
            <a:ext cx="5257800" cy="4367212"/>
          </a:xfrm>
        </p:spPr>
        <p:txBody>
          <a:bodyPr tIns="216000"/>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cxnSp>
        <p:nvCxnSpPr>
          <p:cNvPr id="7" name="Straight Connector 6"/>
          <p:cNvCxnSpPr/>
          <p:nvPr userDrawn="1"/>
        </p:nvCxnSpPr>
        <p:spPr>
          <a:xfrm>
            <a:off x="947738" y="1692276"/>
            <a:ext cx="1728788" cy="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tat uten bilde">
    <p:spTree>
      <p:nvGrpSpPr>
        <p:cNvPr id="1" name=""/>
        <p:cNvGrpSpPr/>
        <p:nvPr/>
      </p:nvGrpSpPr>
      <p:grpSpPr>
        <a:xfrm>
          <a:off x="0" y="0"/>
          <a:ext cx="0" cy="0"/>
          <a:chOff x="0" y="0"/>
          <a:chExt cx="0" cy="0"/>
        </a:xfrm>
      </p:grpSpPr>
      <p:sp>
        <p:nvSpPr>
          <p:cNvPr id="4" name="Title 1"/>
          <p:cNvSpPr txBox="1">
            <a:spLocks/>
          </p:cNvSpPr>
          <p:nvPr userDrawn="1"/>
        </p:nvSpPr>
        <p:spPr>
          <a:xfrm>
            <a:off x="2451100" y="1746135"/>
            <a:ext cx="1016000" cy="901989"/>
          </a:xfrm>
          <a:prstGeom prst="rect">
            <a:avLst/>
          </a:prstGeom>
        </p:spPr>
        <p:txBody>
          <a:bodyPr vert="horz" lIns="3600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0" b="1" i="0" dirty="0">
                <a:solidFill>
                  <a:schemeClr val="accent3"/>
                </a:solidFill>
                <a:latin typeface="Arial" charset="0"/>
                <a:ea typeface="Arial" charset="0"/>
                <a:cs typeface="Arial" charset="0"/>
              </a:rPr>
              <a:t>“</a:t>
            </a:r>
          </a:p>
        </p:txBody>
      </p:sp>
      <p:cxnSp>
        <p:nvCxnSpPr>
          <p:cNvPr id="8" name="Straight Connector 7"/>
          <p:cNvCxnSpPr/>
          <p:nvPr userDrawn="1"/>
        </p:nvCxnSpPr>
        <p:spPr>
          <a:xfrm>
            <a:off x="2566988" y="4859020"/>
            <a:ext cx="17653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1" hasCustomPrompt="1"/>
          </p:nvPr>
        </p:nvSpPr>
        <p:spPr>
          <a:xfrm>
            <a:off x="2566988" y="1854834"/>
            <a:ext cx="6121400" cy="2910205"/>
          </a:xfrm>
        </p:spPr>
        <p:txBody>
          <a:bodyPr lIns="0">
            <a:normAutofit/>
          </a:bodyPr>
          <a:lstStyle>
            <a:lvl1pPr marL="0" indent="0">
              <a:buNone/>
              <a:defRPr sz="3600" baseline="0"/>
            </a:lvl1pPr>
            <a:lvl2pPr marL="457200" indent="0">
              <a:buNone/>
              <a:defRPr/>
            </a:lvl2pPr>
            <a:lvl3pPr marL="914400" indent="0">
              <a:buNone/>
              <a:defRPr/>
            </a:lvl3pPr>
            <a:lvl4pPr marL="1371600" indent="0">
              <a:buNone/>
              <a:defRPr/>
            </a:lvl4pPr>
            <a:lvl5pPr marL="1828800" indent="0">
              <a:buNone/>
              <a:defRPr/>
            </a:lvl5pPr>
          </a:lstStyle>
          <a:p>
            <a:pPr lvl="0"/>
            <a:r>
              <a:rPr lang="nb-NO" dirty="0"/>
              <a:t>Klikk for å legge til sitat</a:t>
            </a:r>
          </a:p>
        </p:txBody>
      </p:sp>
      <p:sp>
        <p:nvSpPr>
          <p:cNvPr id="16" name="Text Placeholder 14"/>
          <p:cNvSpPr>
            <a:spLocks noGrp="1"/>
          </p:cNvSpPr>
          <p:nvPr>
            <p:ph type="body" sz="quarter" idx="12" hasCustomPrompt="1"/>
          </p:nvPr>
        </p:nvSpPr>
        <p:spPr>
          <a:xfrm>
            <a:off x="2566988" y="5031091"/>
            <a:ext cx="4914900" cy="531163"/>
          </a:xfrm>
        </p:spPr>
        <p:txBody>
          <a:bodyPr lIns="0">
            <a:noAutofit/>
          </a:bodyPr>
          <a:lstStyle>
            <a:lvl1pPr marL="0" indent="0">
              <a:buNone/>
              <a:defRPr sz="2400" baseline="0"/>
            </a:lvl1pPr>
            <a:lvl2pPr marL="457200" indent="0">
              <a:buNone/>
              <a:defRPr/>
            </a:lvl2pPr>
            <a:lvl3pPr marL="914400" indent="0">
              <a:buNone/>
              <a:defRPr/>
            </a:lvl3pPr>
            <a:lvl4pPr marL="1371600" indent="0">
              <a:buNone/>
              <a:defRPr/>
            </a:lvl4pPr>
            <a:lvl5pPr marL="1828800" indent="0">
              <a:buNone/>
              <a:defRPr/>
            </a:lvl5pPr>
          </a:lstStyle>
          <a:p>
            <a:pPr lvl="0"/>
            <a:r>
              <a:rPr lang="nb-NO" dirty="0"/>
              <a:t>Klikk for å legge til navn/kilde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20823"/>
            <a:ext cx="10515600" cy="1169865"/>
          </a:xfrm>
          <a:prstGeom prst="rect">
            <a:avLst/>
          </a:prstGeom>
        </p:spPr>
        <p:txBody>
          <a:bodyPr vert="horz" lIns="91440" tIns="45720" rIns="91440" bIns="45720" rtlCol="0" anchor="ctr">
            <a:normAutofit/>
          </a:bodyPr>
          <a:lstStyle/>
          <a:p>
            <a:r>
              <a:rPr lang="en-GB" noProof="0"/>
              <a:t>Klikk for å redigere tittelstil</a:t>
            </a:r>
          </a:p>
        </p:txBody>
      </p:sp>
      <p:sp>
        <p:nvSpPr>
          <p:cNvPr id="3" name="Text Placeholder 2"/>
          <p:cNvSpPr>
            <a:spLocks noGrp="1"/>
          </p:cNvSpPr>
          <p:nvPr>
            <p:ph type="body" idx="1"/>
          </p:nvPr>
        </p:nvSpPr>
        <p:spPr>
          <a:xfrm>
            <a:off x="838200" y="1856105"/>
            <a:ext cx="7886700" cy="4201795"/>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p:txBody>
      </p:sp>
      <p:sp>
        <p:nvSpPr>
          <p:cNvPr id="17" name="Rectangle 16"/>
          <p:cNvSpPr/>
          <p:nvPr userDrawn="1"/>
        </p:nvSpPr>
        <p:spPr>
          <a:xfrm>
            <a:off x="0" y="6580800"/>
            <a:ext cx="12192000" cy="27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Rectangle 12"/>
          <p:cNvSpPr/>
          <p:nvPr userDrawn="1"/>
        </p:nvSpPr>
        <p:spPr>
          <a:xfrm>
            <a:off x="0" y="-2077"/>
            <a:ext cx="12192000" cy="5188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32675" y="1984"/>
            <a:ext cx="1139454" cy="518839"/>
          </a:xfrm>
          <a:prstGeom prst="rect">
            <a:avLst/>
          </a:prstGeom>
        </p:spPr>
      </p:pic>
      <p:sp>
        <p:nvSpPr>
          <p:cNvPr id="4" name="TekstSylinder 3">
            <a:extLst>
              <a:ext uri="{FF2B5EF4-FFF2-40B4-BE49-F238E27FC236}">
                <a16:creationId xmlns:a16="http://schemas.microsoft.com/office/drawing/2014/main" id="{C24B462B-1668-48C6-A618-5C00F42994F8}"/>
              </a:ext>
            </a:extLst>
          </p:cNvPr>
          <p:cNvSpPr txBox="1"/>
          <p:nvPr userDrawn="1"/>
        </p:nvSpPr>
        <p:spPr>
          <a:xfrm>
            <a:off x="1026847" y="138752"/>
            <a:ext cx="1659429" cy="261610"/>
          </a:xfrm>
          <a:prstGeom prst="rect">
            <a:avLst/>
          </a:prstGeom>
          <a:solidFill>
            <a:schemeClr val="tx1"/>
          </a:solidFill>
        </p:spPr>
        <p:txBody>
          <a:bodyPr wrap="none" rtlCol="0">
            <a:spAutoFit/>
          </a:bodyPr>
          <a:lstStyle/>
          <a:p>
            <a:r>
              <a:rPr lang="en-GB" sz="1100" b="0" noProof="0" dirty="0">
                <a:solidFill>
                  <a:schemeClr val="bg1"/>
                </a:solidFill>
                <a:latin typeface="Rift"/>
                <a:cs typeface="Arial" panose="020B0604020202020204" pitchFamily="34" charset="0"/>
              </a:rPr>
              <a:t>NATIONAL ARCHIVES OF NORWAY</a:t>
            </a:r>
          </a:p>
        </p:txBody>
      </p:sp>
    </p:spTree>
    <p:extLst>
      <p:ext uri="{BB962C8B-B14F-4D97-AF65-F5344CB8AC3E}">
        <p14:creationId xmlns:p14="http://schemas.microsoft.com/office/powerpoint/2010/main" val="146797899"/>
      </p:ext>
    </p:extLst>
  </p:cSld>
  <p:clrMap bg1="lt1" tx1="dk1" bg2="lt2" tx2="dk2" accent1="accent1" accent2="accent2" accent3="accent3" accent4="accent4" accent5="accent5" accent6="accent6" hlink="hlink" folHlink="folHlink"/>
  <p:sldLayoutIdLst>
    <p:sldLayoutId id="2147483745" r:id="rId1"/>
    <p:sldLayoutId id="2147483744" r:id="rId2"/>
    <p:sldLayoutId id="2147483733" r:id="rId3"/>
    <p:sldLayoutId id="2147483746" r:id="rId4"/>
    <p:sldLayoutId id="2147483748" r:id="rId5"/>
    <p:sldLayoutId id="2147483734" r:id="rId6"/>
    <p:sldLayoutId id="2147483747" r:id="rId7"/>
    <p:sldLayoutId id="2147483736" r:id="rId8"/>
    <p:sldLayoutId id="2147483742" r:id="rId9"/>
    <p:sldLayoutId id="2147483743" r:id="rId10"/>
    <p:sldLayoutId id="2147483749" r:id="rId11"/>
    <p:sldLayoutId id="2147483752" r:id="rId12"/>
    <p:sldLayoutId id="2147483751" r:id="rId13"/>
    <p:sldLayoutId id="2147483750" r:id="rId14"/>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SzPct val="75000"/>
        <a:buFontTx/>
        <a:buBlip>
          <a:blip r:embed="rId17"/>
        </a:buBlip>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75000"/>
        <a:buFontTx/>
        <a:buBlip>
          <a:blip r:embed="rId17"/>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75000"/>
        <a:buFontTx/>
        <a:buBlip>
          <a:blip r:embed="rId17"/>
        </a:buBlip>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29" userDrawn="1">
          <p15:clr>
            <a:srgbClr val="F26B43"/>
          </p15:clr>
        </p15:guide>
        <p15:guide id="2" pos="7151" userDrawn="1">
          <p15:clr>
            <a:srgbClr val="F26B43"/>
          </p15:clr>
        </p15:guide>
        <p15:guide id="3" pos="3840" userDrawn="1">
          <p15:clr>
            <a:srgbClr val="F26B43"/>
          </p15:clr>
        </p15:guide>
        <p15:guide id="4" pos="4384" userDrawn="1">
          <p15:clr>
            <a:srgbClr val="F26B43"/>
          </p15:clr>
        </p15:guide>
        <p15:guide id="5" pos="5496" userDrawn="1">
          <p15:clr>
            <a:srgbClr val="F26B43"/>
          </p15:clr>
        </p15:guide>
        <p15:guide id="6" pos="4951" userDrawn="1">
          <p15:clr>
            <a:srgbClr val="F26B43"/>
          </p15:clr>
        </p15:guide>
        <p15:guide id="7" pos="1073" userDrawn="1">
          <p15:clr>
            <a:srgbClr val="F26B43"/>
          </p15:clr>
        </p15:guide>
        <p15:guide id="8" pos="1617" userDrawn="1">
          <p15:clr>
            <a:srgbClr val="F26B43"/>
          </p15:clr>
        </p15:guide>
        <p15:guide id="9" pos="2184" userDrawn="1">
          <p15:clr>
            <a:srgbClr val="F26B43"/>
          </p15:clr>
        </p15:guide>
        <p15:guide id="10" pos="2729" userDrawn="1">
          <p15:clr>
            <a:srgbClr val="F26B43"/>
          </p15:clr>
        </p15:guide>
        <p15:guide id="11" pos="3296" userDrawn="1">
          <p15:clr>
            <a:srgbClr val="F26B43"/>
          </p15:clr>
        </p15:guide>
        <p15:guide id="12" pos="6040" userDrawn="1">
          <p15:clr>
            <a:srgbClr val="F26B43"/>
          </p15:clr>
        </p15:guide>
        <p15:guide id="13" pos="6607" userDrawn="1">
          <p15:clr>
            <a:srgbClr val="F26B43"/>
          </p15:clr>
        </p15:guide>
        <p15:guide id="14" orient="horz" pos="1162" userDrawn="1">
          <p15:clr>
            <a:srgbClr val="F26B43"/>
          </p15:clr>
        </p15:guide>
        <p15:guide id="15" orient="horz" pos="3816" userDrawn="1">
          <p15:clr>
            <a:srgbClr val="F26B43"/>
          </p15:clr>
        </p15:guide>
        <p15:guide id="16" pos="59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02%20Tibeta%20albmot.wma"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55.JPG"/></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ittel 2"/>
          <p:cNvSpPr>
            <a:spLocks noGrp="1"/>
          </p:cNvSpPr>
          <p:nvPr>
            <p:ph type="ctrTitle"/>
          </p:nvPr>
        </p:nvSpPr>
        <p:spPr>
          <a:xfrm>
            <a:off x="2566988" y="2286000"/>
            <a:ext cx="7021512" cy="1143000"/>
          </a:xfrm>
        </p:spPr>
        <p:txBody>
          <a:bodyPr/>
          <a:lstStyle/>
          <a:p>
            <a:br>
              <a:rPr lang="nb-NO" b="1" dirty="0"/>
            </a:br>
            <a:br>
              <a:rPr lang="nb-NO" b="1" dirty="0"/>
            </a:br>
            <a:br>
              <a:rPr lang="nb-NO" b="1" dirty="0"/>
            </a:br>
            <a:r>
              <a:rPr lang="en-GB" sz="3200" b="1" dirty="0"/>
              <a:t>The Sámi people before and now  </a:t>
            </a:r>
            <a:br>
              <a:rPr lang="en-GB" sz="3200" b="1" dirty="0"/>
            </a:br>
            <a:r>
              <a:rPr lang="en-GB" sz="3200" b="1" dirty="0"/>
              <a:t>Archives and indigenous peoples</a:t>
            </a:r>
            <a:endParaRPr lang="nb-NO" sz="2800" b="1" dirty="0">
              <a:solidFill>
                <a:srgbClr val="FF0000"/>
              </a:solidFill>
            </a:endParaRPr>
          </a:p>
        </p:txBody>
      </p:sp>
      <p:sp>
        <p:nvSpPr>
          <p:cNvPr id="4" name="Undertittel 3"/>
          <p:cNvSpPr>
            <a:spLocks noGrp="1"/>
          </p:cNvSpPr>
          <p:nvPr>
            <p:ph type="subTitle" idx="1"/>
          </p:nvPr>
        </p:nvSpPr>
        <p:spPr/>
        <p:txBody>
          <a:bodyPr/>
          <a:lstStyle/>
          <a:p>
            <a:r>
              <a:rPr lang="nb-NO" sz="2000" dirty="0"/>
              <a:t>Ellen Røsjø</a:t>
            </a:r>
          </a:p>
          <a:p>
            <a:r>
              <a:rPr lang="nb-NO" sz="2000" dirty="0"/>
              <a:t>Senior </a:t>
            </a:r>
            <a:r>
              <a:rPr lang="nb-NO" sz="2000" dirty="0" err="1"/>
              <a:t>advisor</a:t>
            </a:r>
            <a:endParaRPr lang="nb-NO" sz="2000" dirty="0"/>
          </a:p>
          <a:p>
            <a:r>
              <a:rPr lang="nb-NO" sz="2000" dirty="0"/>
              <a:t>National Archives </a:t>
            </a:r>
            <a:r>
              <a:rPr lang="nb-NO" sz="2000" dirty="0" err="1"/>
              <a:t>of</a:t>
            </a:r>
            <a:r>
              <a:rPr lang="nb-NO" sz="2000" dirty="0"/>
              <a:t> Norway</a:t>
            </a:r>
          </a:p>
        </p:txBody>
      </p:sp>
    </p:spTree>
    <p:extLst>
      <p:ext uri="{BB962C8B-B14F-4D97-AF65-F5344CB8AC3E}">
        <p14:creationId xmlns:p14="http://schemas.microsoft.com/office/powerpoint/2010/main" val="3620820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B64009-A49A-446C-BBA0-81FDA8D48828}"/>
              </a:ext>
            </a:extLst>
          </p:cNvPr>
          <p:cNvSpPr>
            <a:spLocks noGrp="1"/>
          </p:cNvSpPr>
          <p:nvPr>
            <p:ph type="title"/>
          </p:nvPr>
        </p:nvSpPr>
        <p:spPr/>
        <p:txBody>
          <a:bodyPr>
            <a:normAutofit fontScale="90000"/>
          </a:bodyPr>
          <a:lstStyle/>
          <a:p>
            <a:r>
              <a:rPr lang="nb-NO" dirty="0"/>
              <a:t>Sophus </a:t>
            </a:r>
            <a:r>
              <a:rPr lang="nb-NO" dirty="0" err="1"/>
              <a:t>Tromholt</a:t>
            </a:r>
            <a:r>
              <a:rPr lang="nb-NO" dirty="0"/>
              <a:t> 1882-83</a:t>
            </a:r>
            <a:br>
              <a:rPr lang="nb-NO" dirty="0"/>
            </a:br>
            <a:r>
              <a:rPr lang="nb-NO" sz="1600" dirty="0"/>
              <a:t>In Kautokeino</a:t>
            </a:r>
            <a:br>
              <a:rPr lang="nb-NO" sz="1600" dirty="0"/>
            </a:br>
            <a:r>
              <a:rPr lang="nb-NO" sz="1600" dirty="0" err="1"/>
              <a:t>Sámi</a:t>
            </a:r>
            <a:r>
              <a:rPr lang="nb-NO" sz="1600" dirty="0"/>
              <a:t> farm.  </a:t>
            </a:r>
            <a:r>
              <a:rPr lang="nb-NO" sz="1600" dirty="0" err="1"/>
              <a:t>Reindeer</a:t>
            </a:r>
            <a:r>
              <a:rPr lang="nb-NO" sz="1600" dirty="0"/>
              <a:t> and </a:t>
            </a:r>
            <a:r>
              <a:rPr lang="nb-NO" sz="1600" dirty="0" err="1"/>
              <a:t>pulks</a:t>
            </a:r>
            <a:r>
              <a:rPr lang="nb-NO" sz="1600" dirty="0"/>
              <a:t> (</a:t>
            </a:r>
            <a:r>
              <a:rPr lang="nb-NO" sz="1600" dirty="0" err="1"/>
              <a:t>sleighs</a:t>
            </a:r>
            <a:r>
              <a:rPr lang="nb-NO" sz="1600" dirty="0"/>
              <a:t>)</a:t>
            </a:r>
            <a:endParaRPr lang="nb-NO" dirty="0"/>
          </a:p>
        </p:txBody>
      </p:sp>
      <p:pic>
        <p:nvPicPr>
          <p:cNvPr id="9" name="Plassholder for bilde 8" descr="Et bilde som inneholder gammel, foto, utendørs, gruppe&#10;&#10;Automatisk generert beskrivelse">
            <a:extLst>
              <a:ext uri="{FF2B5EF4-FFF2-40B4-BE49-F238E27FC236}">
                <a16:creationId xmlns:a16="http://schemas.microsoft.com/office/drawing/2014/main" id="{8825AD24-AF34-4739-9061-7674BB99CC6B}"/>
              </a:ext>
            </a:extLst>
          </p:cNvPr>
          <p:cNvPicPr>
            <a:picLocks noGrp="1" noChangeAspect="1"/>
          </p:cNvPicPr>
          <p:nvPr>
            <p:ph type="pic" sz="quarter" idx="10"/>
          </p:nvPr>
        </p:nvPicPr>
        <p:blipFill>
          <a:blip r:embed="rId3"/>
          <a:srcRect l="4764" r="4764"/>
          <a:stretch>
            <a:fillRect/>
          </a:stretch>
        </p:blipFill>
        <p:spPr>
          <a:xfrm>
            <a:off x="6213475" y="2360613"/>
            <a:ext cx="5978525" cy="4217987"/>
          </a:xfrm>
        </p:spPr>
      </p:pic>
      <p:sp>
        <p:nvSpPr>
          <p:cNvPr id="4" name="Plassholder for tekst 3">
            <a:extLst>
              <a:ext uri="{FF2B5EF4-FFF2-40B4-BE49-F238E27FC236}">
                <a16:creationId xmlns:a16="http://schemas.microsoft.com/office/drawing/2014/main" id="{68B156C0-F3FF-4BCC-B6E3-F7ED971DEC6C}"/>
              </a:ext>
            </a:extLst>
          </p:cNvPr>
          <p:cNvSpPr>
            <a:spLocks noGrp="1"/>
          </p:cNvSpPr>
          <p:nvPr>
            <p:ph type="body" sz="quarter" idx="11"/>
          </p:nvPr>
        </p:nvSpPr>
        <p:spPr/>
        <p:txBody>
          <a:bodyPr/>
          <a:lstStyle/>
          <a:p>
            <a:endParaRPr lang="nb-NO"/>
          </a:p>
        </p:txBody>
      </p:sp>
      <p:pic>
        <p:nvPicPr>
          <p:cNvPr id="7" name="Plassholder for innhold 6" descr="Et bilde som inneholder gress, utendørs, felt, barn&#10;&#10;Automatisk generert beskrivelse">
            <a:extLst>
              <a:ext uri="{FF2B5EF4-FFF2-40B4-BE49-F238E27FC236}">
                <a16:creationId xmlns:a16="http://schemas.microsoft.com/office/drawing/2014/main" id="{72326951-F99D-40BB-93C0-8EC2DC7F17F1}"/>
              </a:ext>
            </a:extLst>
          </p:cNvPr>
          <p:cNvPicPr>
            <a:picLocks noGrp="1" noChangeAspect="1"/>
          </p:cNvPicPr>
          <p:nvPr>
            <p:ph idx="1"/>
          </p:nvPr>
        </p:nvPicPr>
        <p:blipFill>
          <a:blip r:embed="rId4"/>
          <a:stretch>
            <a:fillRect/>
          </a:stretch>
        </p:blipFill>
        <p:spPr>
          <a:xfrm>
            <a:off x="0" y="2612105"/>
            <a:ext cx="6214177" cy="3966495"/>
          </a:xfrm>
        </p:spPr>
      </p:pic>
    </p:spTree>
    <p:extLst>
      <p:ext uri="{BB962C8B-B14F-4D97-AF65-F5344CB8AC3E}">
        <p14:creationId xmlns:p14="http://schemas.microsoft.com/office/powerpoint/2010/main" val="1154772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81E72D-9A04-4DCA-B3B5-65AC6EF58E91}"/>
              </a:ext>
            </a:extLst>
          </p:cNvPr>
          <p:cNvSpPr>
            <a:spLocks noGrp="1"/>
          </p:cNvSpPr>
          <p:nvPr>
            <p:ph type="title"/>
          </p:nvPr>
        </p:nvSpPr>
        <p:spPr/>
        <p:txBody>
          <a:bodyPr>
            <a:normAutofit fontScale="90000"/>
          </a:bodyPr>
          <a:lstStyle/>
          <a:p>
            <a:r>
              <a:rPr lang="nb-NO" dirty="0"/>
              <a:t>Sophus </a:t>
            </a:r>
            <a:r>
              <a:rPr lang="nb-NO" dirty="0" err="1"/>
              <a:t>Tromholt</a:t>
            </a:r>
            <a:r>
              <a:rPr lang="nb-NO" dirty="0"/>
              <a:t> 1882-83</a:t>
            </a:r>
            <a:br>
              <a:rPr lang="nb-NO" dirty="0"/>
            </a:br>
            <a:r>
              <a:rPr lang="nb-NO" sz="1600" dirty="0"/>
              <a:t>In Kautokeino</a:t>
            </a:r>
            <a:br>
              <a:rPr lang="nb-NO" sz="1600" dirty="0"/>
            </a:br>
            <a:r>
              <a:rPr lang="nb-NO" sz="1600" dirty="0"/>
              <a:t>Young </a:t>
            </a:r>
            <a:r>
              <a:rPr lang="nb-NO" sz="1600" dirty="0" err="1"/>
              <a:t>Sámi</a:t>
            </a:r>
            <a:r>
              <a:rPr lang="nb-NO" sz="1600" dirty="0"/>
              <a:t> </a:t>
            </a:r>
            <a:r>
              <a:rPr lang="nb-NO" sz="1600" dirty="0" err="1"/>
              <a:t>girls</a:t>
            </a:r>
            <a:r>
              <a:rPr lang="nb-NO" sz="1600" dirty="0"/>
              <a:t>. Young </a:t>
            </a:r>
            <a:r>
              <a:rPr lang="nb-NO" sz="1600" dirty="0" err="1"/>
              <a:t>Sámi</a:t>
            </a:r>
            <a:r>
              <a:rPr lang="nb-NO" sz="1600" dirty="0"/>
              <a:t> from Kautokeino</a:t>
            </a:r>
          </a:p>
        </p:txBody>
      </p:sp>
      <p:sp>
        <p:nvSpPr>
          <p:cNvPr id="4" name="Plassholder for tekst 3">
            <a:extLst>
              <a:ext uri="{FF2B5EF4-FFF2-40B4-BE49-F238E27FC236}">
                <a16:creationId xmlns:a16="http://schemas.microsoft.com/office/drawing/2014/main" id="{D2F4D588-00A4-4A70-A7B5-A4AC20C57773}"/>
              </a:ext>
            </a:extLst>
          </p:cNvPr>
          <p:cNvSpPr>
            <a:spLocks noGrp="1"/>
          </p:cNvSpPr>
          <p:nvPr>
            <p:ph type="body" sz="quarter" idx="11"/>
          </p:nvPr>
        </p:nvSpPr>
        <p:spPr/>
        <p:txBody>
          <a:bodyPr/>
          <a:lstStyle/>
          <a:p>
            <a:endParaRPr lang="nb-NO"/>
          </a:p>
        </p:txBody>
      </p:sp>
      <p:pic>
        <p:nvPicPr>
          <p:cNvPr id="13" name="Plassholder for innhold 12" descr="Et bilde som inneholder foto, person, gammel, mann&#10;&#10;Automatisk generert beskrivelse">
            <a:extLst>
              <a:ext uri="{FF2B5EF4-FFF2-40B4-BE49-F238E27FC236}">
                <a16:creationId xmlns:a16="http://schemas.microsoft.com/office/drawing/2014/main" id="{C56FB2F0-22C9-48F5-A585-80D0B9502D57}"/>
              </a:ext>
            </a:extLst>
          </p:cNvPr>
          <p:cNvPicPr>
            <a:picLocks noGrp="1" noChangeAspect="1"/>
          </p:cNvPicPr>
          <p:nvPr>
            <p:ph idx="1"/>
          </p:nvPr>
        </p:nvPicPr>
        <p:blipFill>
          <a:blip r:embed="rId3"/>
          <a:stretch>
            <a:fillRect/>
          </a:stretch>
        </p:blipFill>
        <p:spPr>
          <a:xfrm>
            <a:off x="-16682" y="2187465"/>
            <a:ext cx="6879446" cy="4391135"/>
          </a:xfrm>
        </p:spPr>
      </p:pic>
      <p:pic>
        <p:nvPicPr>
          <p:cNvPr id="17" name="Plassholder for bilde 16" descr="Et bilde som inneholder foto, sitter, hvit, svart&#10;&#10;Automatisk generert beskrivelse">
            <a:extLst>
              <a:ext uri="{FF2B5EF4-FFF2-40B4-BE49-F238E27FC236}">
                <a16:creationId xmlns:a16="http://schemas.microsoft.com/office/drawing/2014/main" id="{C3095A5B-9241-4D9D-A8BB-B604BDFBCE4B}"/>
              </a:ext>
            </a:extLst>
          </p:cNvPr>
          <p:cNvPicPr>
            <a:picLocks noGrp="1" noChangeAspect="1"/>
          </p:cNvPicPr>
          <p:nvPr>
            <p:ph type="pic" sz="quarter" idx="10"/>
          </p:nvPr>
        </p:nvPicPr>
        <p:blipFill>
          <a:blip r:embed="rId4"/>
          <a:srcRect l="22434" r="22434"/>
          <a:stretch>
            <a:fillRect/>
          </a:stretch>
        </p:blipFill>
        <p:spPr>
          <a:xfrm>
            <a:off x="5624623" y="-1509086"/>
            <a:ext cx="6985591" cy="8087686"/>
          </a:xfrm>
        </p:spPr>
      </p:pic>
    </p:spTree>
    <p:extLst>
      <p:ext uri="{BB962C8B-B14F-4D97-AF65-F5344CB8AC3E}">
        <p14:creationId xmlns:p14="http://schemas.microsoft.com/office/powerpoint/2010/main" val="2196516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CFB5E0-7DEC-4599-A2A5-6D051DF54D9C}"/>
              </a:ext>
            </a:extLst>
          </p:cNvPr>
          <p:cNvSpPr>
            <a:spLocks noGrp="1"/>
          </p:cNvSpPr>
          <p:nvPr>
            <p:ph type="title"/>
          </p:nvPr>
        </p:nvSpPr>
        <p:spPr/>
        <p:txBody>
          <a:bodyPr>
            <a:normAutofit fontScale="90000"/>
          </a:bodyPr>
          <a:lstStyle/>
          <a:p>
            <a:r>
              <a:rPr lang="nb-NO" dirty="0"/>
              <a:t>Sophus </a:t>
            </a:r>
            <a:r>
              <a:rPr lang="nb-NO" dirty="0" err="1"/>
              <a:t>Tromholt</a:t>
            </a:r>
            <a:r>
              <a:rPr lang="nb-NO" dirty="0"/>
              <a:t> 1882-83</a:t>
            </a:r>
            <a:br>
              <a:rPr lang="nb-NO" dirty="0"/>
            </a:br>
            <a:r>
              <a:rPr lang="nb-NO" sz="1600" dirty="0"/>
              <a:t>In Kautokeino</a:t>
            </a:r>
            <a:br>
              <a:rPr lang="nb-NO" sz="1600" dirty="0"/>
            </a:br>
            <a:r>
              <a:rPr lang="nb-NO" sz="1600" dirty="0"/>
              <a:t>Lavvo. Brita Olsdatter </a:t>
            </a:r>
            <a:r>
              <a:rPr lang="nb-NO" sz="1600" dirty="0" err="1"/>
              <a:t>Nango</a:t>
            </a:r>
            <a:r>
              <a:rPr lang="nb-NO" sz="1600" dirty="0"/>
              <a:t> an </a:t>
            </a:r>
            <a:r>
              <a:rPr lang="nb-NO" sz="1600" dirty="0" err="1"/>
              <a:t>child</a:t>
            </a:r>
            <a:endParaRPr lang="nb-NO" sz="1600" dirty="0"/>
          </a:p>
        </p:txBody>
      </p:sp>
      <p:sp>
        <p:nvSpPr>
          <p:cNvPr id="4" name="Plassholder for tekst 3">
            <a:extLst>
              <a:ext uri="{FF2B5EF4-FFF2-40B4-BE49-F238E27FC236}">
                <a16:creationId xmlns:a16="http://schemas.microsoft.com/office/drawing/2014/main" id="{93423536-530B-45A9-9B5B-19995525F4B9}"/>
              </a:ext>
            </a:extLst>
          </p:cNvPr>
          <p:cNvSpPr>
            <a:spLocks noGrp="1"/>
          </p:cNvSpPr>
          <p:nvPr>
            <p:ph type="body" sz="quarter" idx="11"/>
          </p:nvPr>
        </p:nvSpPr>
        <p:spPr/>
        <p:txBody>
          <a:bodyPr/>
          <a:lstStyle/>
          <a:p>
            <a:endParaRPr lang="nb-NO"/>
          </a:p>
        </p:txBody>
      </p:sp>
      <p:pic>
        <p:nvPicPr>
          <p:cNvPr id="9" name="Plassholder for innhold 8" descr="Et bilde som inneholder utendørs, transport, snø, mann&#10;&#10;Automatisk generert beskrivelse">
            <a:extLst>
              <a:ext uri="{FF2B5EF4-FFF2-40B4-BE49-F238E27FC236}">
                <a16:creationId xmlns:a16="http://schemas.microsoft.com/office/drawing/2014/main" id="{B1DD1180-9897-495D-91FB-4B7900CC5C7B}"/>
              </a:ext>
            </a:extLst>
          </p:cNvPr>
          <p:cNvPicPr>
            <a:picLocks noGrp="1" noChangeAspect="1"/>
          </p:cNvPicPr>
          <p:nvPr>
            <p:ph idx="1"/>
          </p:nvPr>
        </p:nvPicPr>
        <p:blipFill>
          <a:blip r:embed="rId3"/>
          <a:stretch>
            <a:fillRect/>
          </a:stretch>
        </p:blipFill>
        <p:spPr>
          <a:xfrm>
            <a:off x="-85061" y="1943006"/>
            <a:ext cx="7262433" cy="4635594"/>
          </a:xfrm>
        </p:spPr>
      </p:pic>
      <p:pic>
        <p:nvPicPr>
          <p:cNvPr id="13" name="Plassholder for bilde 12" descr="Et bilde som inneholder foto, mann, svart, sitter&#10;&#10;Automatisk generert beskrivelse">
            <a:extLst>
              <a:ext uri="{FF2B5EF4-FFF2-40B4-BE49-F238E27FC236}">
                <a16:creationId xmlns:a16="http://schemas.microsoft.com/office/drawing/2014/main" id="{4063D38A-E7A5-4455-BCCF-6333DB920172}"/>
              </a:ext>
            </a:extLst>
          </p:cNvPr>
          <p:cNvPicPr>
            <a:picLocks noGrp="1" noChangeAspect="1"/>
          </p:cNvPicPr>
          <p:nvPr>
            <p:ph type="pic" sz="quarter" idx="10"/>
          </p:nvPr>
        </p:nvPicPr>
        <p:blipFill>
          <a:blip r:embed="rId4"/>
          <a:srcRect l="22434" r="22434"/>
          <a:stretch>
            <a:fillRect/>
          </a:stretch>
        </p:blipFill>
        <p:spPr/>
      </p:pic>
    </p:spTree>
    <p:extLst>
      <p:ext uri="{BB962C8B-B14F-4D97-AF65-F5344CB8AC3E}">
        <p14:creationId xmlns:p14="http://schemas.microsoft.com/office/powerpoint/2010/main" val="4110125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30B29B-3CE0-46D8-9FE3-C8D45EA656A3}"/>
              </a:ext>
            </a:extLst>
          </p:cNvPr>
          <p:cNvSpPr>
            <a:spLocks noGrp="1"/>
          </p:cNvSpPr>
          <p:nvPr>
            <p:ph type="title"/>
          </p:nvPr>
        </p:nvSpPr>
        <p:spPr/>
        <p:txBody>
          <a:bodyPr/>
          <a:lstStyle/>
          <a:p>
            <a:r>
              <a:rPr lang="nb-NO" dirty="0" err="1"/>
              <a:t>Livelyhood</a:t>
            </a:r>
            <a:endParaRPr lang="nb-NO" dirty="0"/>
          </a:p>
        </p:txBody>
      </p:sp>
      <p:sp>
        <p:nvSpPr>
          <p:cNvPr id="4" name="Plassholder for tekst 3">
            <a:extLst>
              <a:ext uri="{FF2B5EF4-FFF2-40B4-BE49-F238E27FC236}">
                <a16:creationId xmlns:a16="http://schemas.microsoft.com/office/drawing/2014/main" id="{4791FC9D-7523-4A92-8943-27BF1DB63E13}"/>
              </a:ext>
            </a:extLst>
          </p:cNvPr>
          <p:cNvSpPr>
            <a:spLocks noGrp="1"/>
          </p:cNvSpPr>
          <p:nvPr>
            <p:ph type="body" sz="quarter" idx="11"/>
          </p:nvPr>
        </p:nvSpPr>
        <p:spPr>
          <a:xfrm>
            <a:off x="1136696" y="6154608"/>
            <a:ext cx="4189412" cy="327282"/>
          </a:xfrm>
        </p:spPr>
        <p:txBody>
          <a:bodyPr/>
          <a:lstStyle/>
          <a:p>
            <a:r>
              <a:rPr lang="nb-NO" dirty="0" err="1"/>
              <a:t>Ealenjárgga</a:t>
            </a:r>
            <a:r>
              <a:rPr lang="nb-NO" dirty="0"/>
              <a:t> </a:t>
            </a:r>
            <a:r>
              <a:rPr lang="nb-NO" dirty="0" err="1"/>
              <a:t>siida</a:t>
            </a:r>
            <a:r>
              <a:rPr lang="nb-NO" dirty="0"/>
              <a:t> </a:t>
            </a:r>
            <a:r>
              <a:rPr lang="nb-NO" dirty="0" err="1"/>
              <a:t>suvdime</a:t>
            </a:r>
            <a:r>
              <a:rPr lang="nb-NO" dirty="0"/>
              <a:t>/ </a:t>
            </a:r>
            <a:r>
              <a:rPr lang="nb-NO" dirty="0" err="1"/>
              <a:t>Ealenjárga</a:t>
            </a:r>
            <a:r>
              <a:rPr lang="nb-NO" dirty="0"/>
              <a:t> </a:t>
            </a:r>
            <a:r>
              <a:rPr lang="nb-NO" dirty="0" err="1"/>
              <a:t>siida</a:t>
            </a:r>
            <a:r>
              <a:rPr lang="nb-NO" dirty="0"/>
              <a:t> in »</a:t>
            </a:r>
            <a:r>
              <a:rPr lang="nb-NO" dirty="0" err="1"/>
              <a:t>pramming</a:t>
            </a:r>
            <a:r>
              <a:rPr lang="nb-NO" dirty="0"/>
              <a:t>». Spring 1974. Photo: Erik Borg, Samisk arkiv</a:t>
            </a:r>
          </a:p>
        </p:txBody>
      </p:sp>
      <p:sp>
        <p:nvSpPr>
          <p:cNvPr id="5" name="Plassholder for innhold 4">
            <a:extLst>
              <a:ext uri="{FF2B5EF4-FFF2-40B4-BE49-F238E27FC236}">
                <a16:creationId xmlns:a16="http://schemas.microsoft.com/office/drawing/2014/main" id="{D32D28CF-56F8-4F19-B323-64ECBF6A9DE5}"/>
              </a:ext>
            </a:extLst>
          </p:cNvPr>
          <p:cNvSpPr>
            <a:spLocks noGrp="1"/>
          </p:cNvSpPr>
          <p:nvPr>
            <p:ph idx="1"/>
          </p:nvPr>
        </p:nvSpPr>
        <p:spPr>
          <a:xfrm>
            <a:off x="838200" y="1690688"/>
            <a:ext cx="4994429" cy="4367212"/>
          </a:xfrm>
        </p:spPr>
        <p:txBody>
          <a:bodyPr/>
          <a:lstStyle/>
          <a:p>
            <a:r>
              <a:rPr lang="nb-NO" dirty="0" err="1"/>
              <a:t>Traditionally</a:t>
            </a:r>
            <a:r>
              <a:rPr lang="nb-NO" dirty="0"/>
              <a:t> </a:t>
            </a:r>
            <a:r>
              <a:rPr lang="nb-NO" dirty="0" err="1"/>
              <a:t>fishing</a:t>
            </a:r>
            <a:r>
              <a:rPr lang="nb-NO" dirty="0"/>
              <a:t>, </a:t>
            </a:r>
            <a:r>
              <a:rPr lang="nb-NO" dirty="0" err="1"/>
              <a:t>hunting</a:t>
            </a:r>
            <a:r>
              <a:rPr lang="nb-NO" dirty="0"/>
              <a:t>, </a:t>
            </a:r>
            <a:r>
              <a:rPr lang="nb-NO" dirty="0" err="1"/>
              <a:t>picking</a:t>
            </a:r>
            <a:r>
              <a:rPr lang="nb-NO" dirty="0"/>
              <a:t>/harvesting, </a:t>
            </a:r>
            <a:r>
              <a:rPr lang="nb-NO" dirty="0" err="1"/>
              <a:t>duodji</a:t>
            </a:r>
            <a:r>
              <a:rPr lang="nb-NO" dirty="0"/>
              <a:t> and </a:t>
            </a:r>
            <a:r>
              <a:rPr lang="nb-NO" dirty="0" err="1"/>
              <a:t>reindeer</a:t>
            </a:r>
            <a:r>
              <a:rPr lang="nb-NO" dirty="0"/>
              <a:t> herding</a:t>
            </a:r>
          </a:p>
          <a:p>
            <a:r>
              <a:rPr lang="nb-NO" dirty="0" err="1"/>
              <a:t>Today</a:t>
            </a:r>
            <a:r>
              <a:rPr lang="nb-NO" dirty="0"/>
              <a:t> more </a:t>
            </a:r>
            <a:r>
              <a:rPr lang="nb-NO" dirty="0" err="1"/>
              <a:t>complex</a:t>
            </a:r>
            <a:r>
              <a:rPr lang="nb-NO" dirty="0"/>
              <a:t> and </a:t>
            </a:r>
            <a:r>
              <a:rPr lang="nb-NO" dirty="0" err="1"/>
              <a:t>differentiated</a:t>
            </a:r>
            <a:r>
              <a:rPr lang="nb-NO" dirty="0"/>
              <a:t> as in </a:t>
            </a:r>
            <a:r>
              <a:rPr lang="nb-NO" dirty="0" err="1"/>
              <a:t>any</a:t>
            </a:r>
            <a:r>
              <a:rPr lang="nb-NO" dirty="0"/>
              <a:t> </a:t>
            </a:r>
            <a:r>
              <a:rPr lang="nb-NO" dirty="0" err="1"/>
              <a:t>modern</a:t>
            </a:r>
            <a:r>
              <a:rPr lang="nb-NO" dirty="0"/>
              <a:t> </a:t>
            </a:r>
            <a:r>
              <a:rPr lang="nb-NO" dirty="0" err="1"/>
              <a:t>society</a:t>
            </a:r>
            <a:endParaRPr lang="nb-NO" dirty="0"/>
          </a:p>
          <a:p>
            <a:r>
              <a:rPr lang="nb-NO" dirty="0"/>
              <a:t>Parts </a:t>
            </a:r>
            <a:r>
              <a:rPr lang="nb-NO" dirty="0" err="1"/>
              <a:t>of</a:t>
            </a:r>
            <a:r>
              <a:rPr lang="nb-NO" dirty="0"/>
              <a:t> </a:t>
            </a:r>
            <a:r>
              <a:rPr lang="nb-NO" dirty="0" err="1"/>
              <a:t>Sámi</a:t>
            </a:r>
            <a:r>
              <a:rPr lang="nb-NO" dirty="0"/>
              <a:t> </a:t>
            </a:r>
            <a:r>
              <a:rPr lang="nb-NO" dirty="0" err="1"/>
              <a:t>society</a:t>
            </a:r>
            <a:r>
              <a:rPr lang="nb-NO" dirty="0"/>
              <a:t> </a:t>
            </a:r>
            <a:r>
              <a:rPr lang="nb-NO" dirty="0" err="1"/>
              <a:t>keep</a:t>
            </a:r>
            <a:r>
              <a:rPr lang="nb-NO" dirty="0"/>
              <a:t> up </a:t>
            </a:r>
            <a:r>
              <a:rPr lang="nb-NO" dirty="0" err="1"/>
              <a:t>the</a:t>
            </a:r>
            <a:r>
              <a:rPr lang="nb-NO" dirty="0"/>
              <a:t> </a:t>
            </a:r>
            <a:r>
              <a:rPr lang="nb-NO" dirty="0" err="1"/>
              <a:t>traditional</a:t>
            </a:r>
            <a:r>
              <a:rPr lang="nb-NO" dirty="0"/>
              <a:t> </a:t>
            </a:r>
            <a:r>
              <a:rPr lang="nb-NO" dirty="0" err="1"/>
              <a:t>Sámi</a:t>
            </a:r>
            <a:r>
              <a:rPr lang="nb-NO" dirty="0"/>
              <a:t> </a:t>
            </a:r>
            <a:r>
              <a:rPr lang="nb-NO" dirty="0" err="1"/>
              <a:t>economy</a:t>
            </a:r>
            <a:r>
              <a:rPr lang="nb-NO" dirty="0"/>
              <a:t> </a:t>
            </a:r>
          </a:p>
        </p:txBody>
      </p:sp>
      <p:pic>
        <p:nvPicPr>
          <p:cNvPr id="9" name="Plassholder for bilde 8" descr="Et bilde som inneholder utendørs, vann, snø, hund&#10;&#10;Automatisk generert beskrivelse">
            <a:extLst>
              <a:ext uri="{FF2B5EF4-FFF2-40B4-BE49-F238E27FC236}">
                <a16:creationId xmlns:a16="http://schemas.microsoft.com/office/drawing/2014/main" id="{3BA829C8-7616-49CA-872F-3B8059FBCE32}"/>
              </a:ext>
            </a:extLst>
          </p:cNvPr>
          <p:cNvPicPr>
            <a:picLocks noGrp="1" noChangeAspect="1"/>
          </p:cNvPicPr>
          <p:nvPr>
            <p:ph type="pic" sz="quarter" idx="10"/>
          </p:nvPr>
        </p:nvPicPr>
        <p:blipFill>
          <a:blip r:embed="rId3"/>
          <a:srcRect t="6877" b="6877"/>
          <a:stretch>
            <a:fillRect/>
          </a:stretch>
        </p:blipFill>
        <p:spPr>
          <a:xfrm>
            <a:off x="5451475" y="2698750"/>
            <a:ext cx="6757988" cy="3879850"/>
          </a:xfrm>
        </p:spPr>
      </p:pic>
    </p:spTree>
    <p:extLst>
      <p:ext uri="{BB962C8B-B14F-4D97-AF65-F5344CB8AC3E}">
        <p14:creationId xmlns:p14="http://schemas.microsoft.com/office/powerpoint/2010/main" val="3618745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1932E9-FCBE-4803-8C23-F926221D22B7}"/>
              </a:ext>
            </a:extLst>
          </p:cNvPr>
          <p:cNvSpPr>
            <a:spLocks noGrp="1"/>
          </p:cNvSpPr>
          <p:nvPr>
            <p:ph type="title"/>
          </p:nvPr>
        </p:nvSpPr>
        <p:spPr/>
        <p:txBody>
          <a:bodyPr/>
          <a:lstStyle/>
          <a:p>
            <a:r>
              <a:rPr lang="nb-NO" dirty="0" err="1"/>
              <a:t>Duodji</a:t>
            </a:r>
            <a:endParaRPr lang="nb-NO" dirty="0"/>
          </a:p>
        </p:txBody>
      </p:sp>
      <p:sp>
        <p:nvSpPr>
          <p:cNvPr id="4" name="Plassholder for tekst 3">
            <a:extLst>
              <a:ext uri="{FF2B5EF4-FFF2-40B4-BE49-F238E27FC236}">
                <a16:creationId xmlns:a16="http://schemas.microsoft.com/office/drawing/2014/main" id="{BFF2CE97-D253-4A00-8AF4-FF8D81FA5B12}"/>
              </a:ext>
            </a:extLst>
          </p:cNvPr>
          <p:cNvSpPr>
            <a:spLocks noGrp="1"/>
          </p:cNvSpPr>
          <p:nvPr>
            <p:ph type="body" sz="quarter" idx="11"/>
          </p:nvPr>
        </p:nvSpPr>
        <p:spPr/>
        <p:txBody>
          <a:bodyPr/>
          <a:lstStyle/>
          <a:p>
            <a:endParaRPr lang="nb-NO"/>
          </a:p>
        </p:txBody>
      </p:sp>
      <p:pic>
        <p:nvPicPr>
          <p:cNvPr id="13" name="Plassholder for innhold 12" descr="Et bilde som inneholder person, mobil, har på seg, telefon&#10;&#10;Automatisk generert beskrivelse">
            <a:extLst>
              <a:ext uri="{FF2B5EF4-FFF2-40B4-BE49-F238E27FC236}">
                <a16:creationId xmlns:a16="http://schemas.microsoft.com/office/drawing/2014/main" id="{240F284B-264C-4CFF-B2C1-B2013A1D515D}"/>
              </a:ext>
            </a:extLst>
          </p:cNvPr>
          <p:cNvPicPr>
            <a:picLocks noGrp="1" noChangeAspect="1"/>
          </p:cNvPicPr>
          <p:nvPr>
            <p:ph idx="1"/>
          </p:nvPr>
        </p:nvPicPr>
        <p:blipFill>
          <a:blip r:embed="rId3"/>
          <a:stretch>
            <a:fillRect/>
          </a:stretch>
        </p:blipFill>
        <p:spPr>
          <a:xfrm>
            <a:off x="939007" y="1690688"/>
            <a:ext cx="5822949" cy="4367212"/>
          </a:xfrm>
        </p:spPr>
      </p:pic>
      <p:pic>
        <p:nvPicPr>
          <p:cNvPr id="11" name="Plassholder for bilde 10" descr="Et bilde som inneholder sitter, bord, oransje, rød&#10;&#10;Automatisk generert beskrivelse">
            <a:extLst>
              <a:ext uri="{FF2B5EF4-FFF2-40B4-BE49-F238E27FC236}">
                <a16:creationId xmlns:a16="http://schemas.microsoft.com/office/drawing/2014/main" id="{1FAEE553-BA7F-46A3-B88E-8B595E4D6D45}"/>
              </a:ext>
            </a:extLst>
          </p:cNvPr>
          <p:cNvPicPr>
            <a:picLocks noGrp="1" noChangeAspect="1"/>
          </p:cNvPicPr>
          <p:nvPr>
            <p:ph type="pic" sz="quarter" idx="10"/>
          </p:nvPr>
        </p:nvPicPr>
        <p:blipFill>
          <a:blip r:embed="rId4"/>
          <a:srcRect l="7029" r="7029"/>
          <a:stretch>
            <a:fillRect/>
          </a:stretch>
        </p:blipFill>
        <p:spPr/>
      </p:pic>
    </p:spTree>
    <p:extLst>
      <p:ext uri="{BB962C8B-B14F-4D97-AF65-F5344CB8AC3E}">
        <p14:creationId xmlns:p14="http://schemas.microsoft.com/office/powerpoint/2010/main" val="2998529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D93FDD-81DE-4782-B820-AEE4EC373E79}"/>
              </a:ext>
            </a:extLst>
          </p:cNvPr>
          <p:cNvSpPr>
            <a:spLocks noGrp="1"/>
          </p:cNvSpPr>
          <p:nvPr>
            <p:ph type="title"/>
          </p:nvPr>
        </p:nvSpPr>
        <p:spPr/>
        <p:txBody>
          <a:bodyPr>
            <a:normAutofit fontScale="90000"/>
          </a:bodyPr>
          <a:lstStyle/>
          <a:p>
            <a:r>
              <a:rPr lang="nb-NO" dirty="0"/>
              <a:t>Joik</a:t>
            </a:r>
            <a:br>
              <a:rPr lang="nb-NO" dirty="0"/>
            </a:br>
            <a:endParaRPr lang="nb-NO" dirty="0"/>
          </a:p>
        </p:txBody>
      </p:sp>
      <p:sp>
        <p:nvSpPr>
          <p:cNvPr id="4" name="Plassholder for tekst 3">
            <a:extLst>
              <a:ext uri="{FF2B5EF4-FFF2-40B4-BE49-F238E27FC236}">
                <a16:creationId xmlns:a16="http://schemas.microsoft.com/office/drawing/2014/main" id="{E6C5F9D9-3D25-47AF-9CF5-5FE0D5F465C0}"/>
              </a:ext>
            </a:extLst>
          </p:cNvPr>
          <p:cNvSpPr>
            <a:spLocks noGrp="1"/>
          </p:cNvSpPr>
          <p:nvPr>
            <p:ph type="body" sz="quarter" idx="11"/>
          </p:nvPr>
        </p:nvSpPr>
        <p:spPr/>
        <p:txBody>
          <a:bodyPr/>
          <a:lstStyle/>
          <a:p>
            <a:endParaRPr lang="nb-NO"/>
          </a:p>
        </p:txBody>
      </p:sp>
      <p:pic>
        <p:nvPicPr>
          <p:cNvPr id="9" name="Plassholder for innhold 8" descr="Et bilde som inneholder scene&#10;&#10;Automatisk generert beskrivelse">
            <a:extLst>
              <a:ext uri="{FF2B5EF4-FFF2-40B4-BE49-F238E27FC236}">
                <a16:creationId xmlns:a16="http://schemas.microsoft.com/office/drawing/2014/main" id="{69FEB54F-15A1-4FF6-8706-3AD569A66344}"/>
              </a:ext>
            </a:extLst>
          </p:cNvPr>
          <p:cNvPicPr>
            <a:picLocks noGrp="1" noChangeAspect="1"/>
          </p:cNvPicPr>
          <p:nvPr>
            <p:ph idx="1"/>
          </p:nvPr>
        </p:nvPicPr>
        <p:blipFill>
          <a:blip r:embed="rId3"/>
          <a:stretch>
            <a:fillRect/>
          </a:stretch>
        </p:blipFill>
        <p:spPr>
          <a:xfrm>
            <a:off x="838199" y="1039528"/>
            <a:ext cx="8732305" cy="5818472"/>
          </a:xfrm>
        </p:spPr>
      </p:pic>
      <p:sp>
        <p:nvSpPr>
          <p:cNvPr id="11" name="Plassholder for bilde 10">
            <a:extLst>
              <a:ext uri="{FF2B5EF4-FFF2-40B4-BE49-F238E27FC236}">
                <a16:creationId xmlns:a16="http://schemas.microsoft.com/office/drawing/2014/main" id="{88C5875B-68B6-42FF-A764-D51C7DDDD665}"/>
              </a:ext>
            </a:extLst>
          </p:cNvPr>
          <p:cNvSpPr>
            <a:spLocks noGrp="1"/>
          </p:cNvSpPr>
          <p:nvPr>
            <p:ph type="pic" sz="quarter" idx="10"/>
          </p:nvPr>
        </p:nvSpPr>
        <p:spPr/>
      </p:sp>
      <p:sp>
        <p:nvSpPr>
          <p:cNvPr id="3" name="TekstSylinder 2">
            <a:extLst>
              <a:ext uri="{FF2B5EF4-FFF2-40B4-BE49-F238E27FC236}">
                <a16:creationId xmlns:a16="http://schemas.microsoft.com/office/drawing/2014/main" id="{2385FDC0-DC57-4F7D-BA61-DEB6D331693F}"/>
              </a:ext>
            </a:extLst>
          </p:cNvPr>
          <p:cNvSpPr txBox="1"/>
          <p:nvPr/>
        </p:nvSpPr>
        <p:spPr>
          <a:xfrm>
            <a:off x="9663764" y="4831882"/>
            <a:ext cx="1369401" cy="1754326"/>
          </a:xfrm>
          <a:prstGeom prst="rect">
            <a:avLst/>
          </a:prstGeom>
          <a:noFill/>
        </p:spPr>
        <p:txBody>
          <a:bodyPr wrap="square" rtlCol="0">
            <a:spAutoFit/>
          </a:bodyPr>
          <a:lstStyle/>
          <a:p>
            <a:endParaRPr lang="nb-NO" dirty="0"/>
          </a:p>
          <a:p>
            <a:endParaRPr lang="nb-NO" dirty="0"/>
          </a:p>
          <a:p>
            <a:endParaRPr lang="nb-NO" dirty="0"/>
          </a:p>
          <a:p>
            <a:endParaRPr lang="nb-NO" dirty="0"/>
          </a:p>
          <a:p>
            <a:endParaRPr lang="nb-NO" dirty="0"/>
          </a:p>
          <a:p>
            <a:r>
              <a:rPr lang="nb-NO" dirty="0"/>
              <a:t>Mari Boine</a:t>
            </a:r>
          </a:p>
        </p:txBody>
      </p:sp>
    </p:spTree>
    <p:extLst>
      <p:ext uri="{BB962C8B-B14F-4D97-AF65-F5344CB8AC3E}">
        <p14:creationId xmlns:p14="http://schemas.microsoft.com/office/powerpoint/2010/main" val="1558329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9F7C3F-69ED-4EAF-9823-2F5CEAAE8A18}"/>
              </a:ext>
            </a:extLst>
          </p:cNvPr>
          <p:cNvSpPr>
            <a:spLocks noGrp="1"/>
          </p:cNvSpPr>
          <p:nvPr>
            <p:ph type="title"/>
          </p:nvPr>
        </p:nvSpPr>
        <p:spPr/>
        <p:txBody>
          <a:bodyPr>
            <a:normAutofit fontScale="90000"/>
          </a:bodyPr>
          <a:lstStyle/>
          <a:p>
            <a:r>
              <a:rPr lang="nb-NO" dirty="0" err="1"/>
              <a:t>Riddu</a:t>
            </a:r>
            <a:r>
              <a:rPr lang="nb-NO" dirty="0"/>
              <a:t> </a:t>
            </a:r>
            <a:r>
              <a:rPr lang="nb-NO" dirty="0" err="1"/>
              <a:t>Riđđu</a:t>
            </a:r>
            <a:r>
              <a:rPr lang="nb-NO" dirty="0"/>
              <a:t> – </a:t>
            </a:r>
            <a:r>
              <a:rPr lang="nb-NO" dirty="0" err="1"/>
              <a:t>the</a:t>
            </a:r>
            <a:r>
              <a:rPr lang="nb-NO" dirty="0"/>
              <a:t> </a:t>
            </a:r>
            <a:r>
              <a:rPr lang="nb-NO" dirty="0" err="1"/>
              <a:t>indigenous</a:t>
            </a:r>
            <a:r>
              <a:rPr lang="nb-NO" dirty="0"/>
              <a:t> </a:t>
            </a:r>
            <a:br>
              <a:rPr lang="nb-NO" dirty="0"/>
            </a:br>
            <a:r>
              <a:rPr lang="nb-NO" dirty="0"/>
              <a:t>festival in Kåfjord</a:t>
            </a:r>
          </a:p>
        </p:txBody>
      </p:sp>
      <p:pic>
        <p:nvPicPr>
          <p:cNvPr id="9" name="Plassholder for bilde 8" descr="Et bilde som inneholder gress, person, utendørs, personer&#10;&#10;Automatisk generert beskrivelse">
            <a:extLst>
              <a:ext uri="{FF2B5EF4-FFF2-40B4-BE49-F238E27FC236}">
                <a16:creationId xmlns:a16="http://schemas.microsoft.com/office/drawing/2014/main" id="{0A2F4977-1BC3-41A9-8E6A-4D7F52D55ABD}"/>
              </a:ext>
            </a:extLst>
          </p:cNvPr>
          <p:cNvPicPr>
            <a:picLocks noGrp="1" noChangeAspect="1"/>
          </p:cNvPicPr>
          <p:nvPr>
            <p:ph type="pic" sz="quarter" idx="10"/>
          </p:nvPr>
        </p:nvPicPr>
        <p:blipFill>
          <a:blip r:embed="rId3"/>
          <a:srcRect l="21195" r="21195"/>
          <a:stretch>
            <a:fillRect/>
          </a:stretch>
        </p:blipFill>
        <p:spPr/>
      </p:pic>
      <p:sp>
        <p:nvSpPr>
          <p:cNvPr id="4" name="Plassholder for tekst 3">
            <a:extLst>
              <a:ext uri="{FF2B5EF4-FFF2-40B4-BE49-F238E27FC236}">
                <a16:creationId xmlns:a16="http://schemas.microsoft.com/office/drawing/2014/main" id="{728A2688-7D12-491F-B45E-F578D2DA6C7C}"/>
              </a:ext>
            </a:extLst>
          </p:cNvPr>
          <p:cNvSpPr>
            <a:spLocks noGrp="1"/>
          </p:cNvSpPr>
          <p:nvPr>
            <p:ph type="body" sz="quarter" idx="11"/>
          </p:nvPr>
        </p:nvSpPr>
        <p:spPr/>
        <p:txBody>
          <a:bodyPr/>
          <a:lstStyle/>
          <a:p>
            <a:r>
              <a:rPr lang="nb-NO" dirty="0"/>
              <a:t>Photo: </a:t>
            </a:r>
            <a:r>
              <a:rPr lang="nb-NO" dirty="0" err="1"/>
              <a:t>Riddu</a:t>
            </a:r>
            <a:r>
              <a:rPr lang="nb-NO" dirty="0"/>
              <a:t> </a:t>
            </a:r>
            <a:r>
              <a:rPr lang="nb-NO" dirty="0" err="1"/>
              <a:t>Riđđu</a:t>
            </a:r>
            <a:endParaRPr lang="nb-NO" dirty="0"/>
          </a:p>
        </p:txBody>
      </p:sp>
      <p:pic>
        <p:nvPicPr>
          <p:cNvPr id="7" name="Plassholder for innhold 6" descr="Et bilde som inneholder gress, utendørs, skilt, hus&#10;&#10;Automatisk generert beskrivelse">
            <a:extLst>
              <a:ext uri="{FF2B5EF4-FFF2-40B4-BE49-F238E27FC236}">
                <a16:creationId xmlns:a16="http://schemas.microsoft.com/office/drawing/2014/main" id="{ABC11A1C-D039-42CC-BF7B-BE6F186EF43C}"/>
              </a:ext>
            </a:extLst>
          </p:cNvPr>
          <p:cNvPicPr>
            <a:picLocks noGrp="1" noChangeAspect="1"/>
          </p:cNvPicPr>
          <p:nvPr>
            <p:ph idx="1"/>
          </p:nvPr>
        </p:nvPicPr>
        <p:blipFill>
          <a:blip r:embed="rId4"/>
          <a:stretch>
            <a:fillRect/>
          </a:stretch>
        </p:blipFill>
        <p:spPr>
          <a:xfrm>
            <a:off x="1" y="1939193"/>
            <a:ext cx="6959599" cy="4063620"/>
          </a:xfrm>
        </p:spPr>
      </p:pic>
    </p:spTree>
    <p:extLst>
      <p:ext uri="{BB962C8B-B14F-4D97-AF65-F5344CB8AC3E}">
        <p14:creationId xmlns:p14="http://schemas.microsoft.com/office/powerpoint/2010/main" val="3706287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3535F8-2DE4-470E-8AA9-1347BE56424B}"/>
              </a:ext>
            </a:extLst>
          </p:cNvPr>
          <p:cNvSpPr>
            <a:spLocks noGrp="1"/>
          </p:cNvSpPr>
          <p:nvPr>
            <p:ph type="title"/>
          </p:nvPr>
        </p:nvSpPr>
        <p:spPr/>
        <p:txBody>
          <a:bodyPr/>
          <a:lstStyle/>
          <a:p>
            <a:r>
              <a:rPr lang="nb-NO" dirty="0" err="1"/>
              <a:t>Representation</a:t>
            </a:r>
            <a:endParaRPr lang="nb-NO" dirty="0"/>
          </a:p>
        </p:txBody>
      </p:sp>
      <p:pic>
        <p:nvPicPr>
          <p:cNvPr id="7" name="Plassholder for bilde 6" descr="Et bilde som inneholder person, mann, dress, foto&#10;&#10;Automatisk generert beskrivelse">
            <a:extLst>
              <a:ext uri="{FF2B5EF4-FFF2-40B4-BE49-F238E27FC236}">
                <a16:creationId xmlns:a16="http://schemas.microsoft.com/office/drawing/2014/main" id="{5FBD36B7-EA25-4241-9C5D-AAF42ADEB91F}"/>
              </a:ext>
            </a:extLst>
          </p:cNvPr>
          <p:cNvPicPr>
            <a:picLocks noGrp="1" noChangeAspect="1"/>
          </p:cNvPicPr>
          <p:nvPr>
            <p:ph type="pic" sz="quarter" idx="10"/>
          </p:nvPr>
        </p:nvPicPr>
        <p:blipFill>
          <a:blip r:embed="rId3"/>
          <a:srcRect t="2079" b="2079"/>
          <a:stretch>
            <a:fillRect/>
          </a:stretch>
        </p:blipFill>
        <p:spPr/>
      </p:pic>
      <p:sp>
        <p:nvSpPr>
          <p:cNvPr id="4" name="Plassholder for tekst 3">
            <a:extLst>
              <a:ext uri="{FF2B5EF4-FFF2-40B4-BE49-F238E27FC236}">
                <a16:creationId xmlns:a16="http://schemas.microsoft.com/office/drawing/2014/main" id="{4BA10E44-D9D5-4157-ABC0-7812F0B5615B}"/>
              </a:ext>
            </a:extLst>
          </p:cNvPr>
          <p:cNvSpPr>
            <a:spLocks noGrp="1"/>
          </p:cNvSpPr>
          <p:nvPr>
            <p:ph type="body" sz="quarter" idx="11"/>
          </p:nvPr>
        </p:nvSpPr>
        <p:spPr/>
        <p:txBody>
          <a:bodyPr/>
          <a:lstStyle/>
          <a:p>
            <a:r>
              <a:rPr lang="en-GB" dirty="0" err="1"/>
              <a:t>Isak</a:t>
            </a:r>
            <a:r>
              <a:rPr lang="en-GB" dirty="0"/>
              <a:t> Mikel Saba. </a:t>
            </a:r>
            <a:r>
              <a:rPr lang="nb-NO" dirty="0"/>
              <a:t>Photo: Stortinget</a:t>
            </a:r>
          </a:p>
        </p:txBody>
      </p:sp>
      <p:sp>
        <p:nvSpPr>
          <p:cNvPr id="5" name="Plassholder for innhold 4">
            <a:extLst>
              <a:ext uri="{FF2B5EF4-FFF2-40B4-BE49-F238E27FC236}">
                <a16:creationId xmlns:a16="http://schemas.microsoft.com/office/drawing/2014/main" id="{B20AAFDF-417C-47C7-BD75-086C980F7E5F}"/>
              </a:ext>
            </a:extLst>
          </p:cNvPr>
          <p:cNvSpPr>
            <a:spLocks noGrp="1"/>
          </p:cNvSpPr>
          <p:nvPr>
            <p:ph idx="1"/>
          </p:nvPr>
        </p:nvSpPr>
        <p:spPr/>
        <p:txBody>
          <a:bodyPr>
            <a:normAutofit lnSpcReduction="10000"/>
          </a:bodyPr>
          <a:lstStyle/>
          <a:p>
            <a:r>
              <a:rPr lang="nb-NO" dirty="0"/>
              <a:t>The Norwegian </a:t>
            </a:r>
            <a:r>
              <a:rPr lang="nb-NO" dirty="0" err="1"/>
              <a:t>constitution</a:t>
            </a:r>
            <a:r>
              <a:rPr lang="nb-NO" dirty="0"/>
              <a:t> from 1814 </a:t>
            </a:r>
            <a:r>
              <a:rPr lang="nb-NO" dirty="0" err="1"/>
              <a:t>excluded</a:t>
            </a:r>
            <a:r>
              <a:rPr lang="nb-NO" dirty="0"/>
              <a:t> </a:t>
            </a:r>
            <a:r>
              <a:rPr lang="nb-NO" dirty="0" err="1"/>
              <a:t>Sámi</a:t>
            </a:r>
            <a:r>
              <a:rPr lang="nb-NO" dirty="0"/>
              <a:t> from </a:t>
            </a:r>
            <a:r>
              <a:rPr lang="nb-NO" dirty="0" err="1"/>
              <a:t>political</a:t>
            </a:r>
            <a:r>
              <a:rPr lang="nb-NO" dirty="0"/>
              <a:t> </a:t>
            </a:r>
            <a:r>
              <a:rPr lang="nb-NO" dirty="0" err="1"/>
              <a:t>participation</a:t>
            </a:r>
            <a:r>
              <a:rPr lang="nb-NO" dirty="0"/>
              <a:t>. I 1821 it </a:t>
            </a:r>
            <a:r>
              <a:rPr lang="nb-NO" dirty="0" err="1"/>
              <a:t>was</a:t>
            </a:r>
            <a:r>
              <a:rPr lang="nb-NO" dirty="0"/>
              <a:t> </a:t>
            </a:r>
            <a:r>
              <a:rPr lang="nb-NO" dirty="0" err="1"/>
              <a:t>changed</a:t>
            </a:r>
            <a:r>
              <a:rPr lang="nb-NO" dirty="0"/>
              <a:t>, and </a:t>
            </a:r>
            <a:r>
              <a:rPr lang="nb-NO" dirty="0" err="1"/>
              <a:t>privileged</a:t>
            </a:r>
            <a:r>
              <a:rPr lang="nb-NO" dirty="0"/>
              <a:t> men, </a:t>
            </a:r>
            <a:r>
              <a:rPr lang="nb-NO" dirty="0" err="1"/>
              <a:t>including</a:t>
            </a:r>
            <a:r>
              <a:rPr lang="nb-NO" dirty="0"/>
              <a:t> </a:t>
            </a:r>
            <a:r>
              <a:rPr lang="nb-NO" dirty="0" err="1"/>
              <a:t>some</a:t>
            </a:r>
            <a:r>
              <a:rPr lang="nb-NO" dirty="0"/>
              <a:t> </a:t>
            </a:r>
            <a:r>
              <a:rPr lang="nb-NO" dirty="0" err="1"/>
              <a:t>Sámi</a:t>
            </a:r>
            <a:r>
              <a:rPr lang="nb-NO" dirty="0"/>
              <a:t> in Finnmark </a:t>
            </a:r>
            <a:r>
              <a:rPr lang="nb-NO" dirty="0" err="1"/>
              <a:t>got</a:t>
            </a:r>
            <a:r>
              <a:rPr lang="nb-NO" dirty="0"/>
              <a:t> </a:t>
            </a:r>
            <a:r>
              <a:rPr lang="nb-NO" dirty="0" err="1"/>
              <a:t>the</a:t>
            </a:r>
            <a:r>
              <a:rPr lang="nb-NO" dirty="0"/>
              <a:t> right to </a:t>
            </a:r>
            <a:r>
              <a:rPr lang="nb-NO" dirty="0" err="1"/>
              <a:t>vote</a:t>
            </a:r>
            <a:endParaRPr lang="nb-NO" dirty="0"/>
          </a:p>
          <a:p>
            <a:r>
              <a:rPr lang="nb-NO" dirty="0" err="1"/>
              <a:t>But</a:t>
            </a:r>
            <a:r>
              <a:rPr lang="nb-NO" dirty="0"/>
              <a:t> it </a:t>
            </a:r>
            <a:r>
              <a:rPr lang="nb-NO" dirty="0" err="1"/>
              <a:t>took</a:t>
            </a:r>
            <a:r>
              <a:rPr lang="nb-NO" dirty="0"/>
              <a:t> a </a:t>
            </a:r>
            <a:r>
              <a:rPr lang="nb-NO" dirty="0" err="1"/>
              <a:t>long</a:t>
            </a:r>
            <a:r>
              <a:rPr lang="nb-NO" dirty="0"/>
              <a:t> time to </a:t>
            </a:r>
            <a:r>
              <a:rPr lang="nb-NO" dirty="0" err="1"/>
              <a:t>get</a:t>
            </a:r>
            <a:r>
              <a:rPr lang="nb-NO" dirty="0"/>
              <a:t> </a:t>
            </a:r>
            <a:r>
              <a:rPr lang="nb-NO" dirty="0" err="1"/>
              <a:t>representation</a:t>
            </a:r>
            <a:r>
              <a:rPr lang="nb-NO" dirty="0"/>
              <a:t> in Parliament. In 1906 (-1912) </a:t>
            </a:r>
            <a:r>
              <a:rPr lang="nb-NO" dirty="0" err="1"/>
              <a:t>the</a:t>
            </a:r>
            <a:r>
              <a:rPr lang="nb-NO" dirty="0"/>
              <a:t> first </a:t>
            </a:r>
            <a:r>
              <a:rPr lang="nb-NO" dirty="0" err="1"/>
              <a:t>known</a:t>
            </a:r>
            <a:r>
              <a:rPr lang="nb-NO" dirty="0"/>
              <a:t> </a:t>
            </a:r>
            <a:r>
              <a:rPr lang="nb-NO" dirty="0" err="1"/>
              <a:t>Sámi</a:t>
            </a:r>
            <a:r>
              <a:rPr lang="nb-NO" dirty="0"/>
              <a:t> delegate </a:t>
            </a:r>
            <a:r>
              <a:rPr lang="nb-NO" dirty="0" err="1"/>
              <a:t>was</a:t>
            </a:r>
            <a:r>
              <a:rPr lang="nb-NO" dirty="0"/>
              <a:t> </a:t>
            </a:r>
            <a:r>
              <a:rPr lang="nb-NO" dirty="0" err="1"/>
              <a:t>elected</a:t>
            </a:r>
            <a:r>
              <a:rPr lang="nb-NO" dirty="0"/>
              <a:t>, Isak Mikel Saba</a:t>
            </a:r>
          </a:p>
          <a:p>
            <a:r>
              <a:rPr lang="nb-NO" dirty="0" err="1"/>
              <a:t>After</a:t>
            </a:r>
            <a:r>
              <a:rPr lang="nb-NO" dirty="0"/>
              <a:t> Saba </a:t>
            </a:r>
            <a:r>
              <a:rPr lang="nb-NO" dirty="0" err="1"/>
              <a:t>the</a:t>
            </a:r>
            <a:r>
              <a:rPr lang="nb-NO" dirty="0"/>
              <a:t> </a:t>
            </a:r>
            <a:r>
              <a:rPr lang="nb-NO" dirty="0" err="1"/>
              <a:t>labour</a:t>
            </a:r>
            <a:r>
              <a:rPr lang="nb-NO" dirty="0"/>
              <a:t> </a:t>
            </a:r>
            <a:r>
              <a:rPr lang="nb-NO" dirty="0" err="1"/>
              <a:t>movement</a:t>
            </a:r>
            <a:r>
              <a:rPr lang="nb-NO" dirty="0"/>
              <a:t> </a:t>
            </a:r>
            <a:r>
              <a:rPr lang="nb-NO" dirty="0" err="1"/>
              <a:t>had</a:t>
            </a:r>
            <a:r>
              <a:rPr lang="nb-NO" dirty="0"/>
              <a:t> </a:t>
            </a:r>
            <a:r>
              <a:rPr lang="nb-NO" dirty="0" err="1"/>
              <a:t>no</a:t>
            </a:r>
            <a:r>
              <a:rPr lang="nb-NO" dirty="0"/>
              <a:t> </a:t>
            </a:r>
            <a:r>
              <a:rPr lang="nb-NO" dirty="0" err="1"/>
              <a:t>Sámi</a:t>
            </a:r>
            <a:r>
              <a:rPr lang="nb-NO" dirty="0"/>
              <a:t> representative </a:t>
            </a:r>
            <a:r>
              <a:rPr lang="nb-NO" dirty="0" err="1"/>
              <a:t>until</a:t>
            </a:r>
            <a:r>
              <a:rPr lang="nb-NO" dirty="0"/>
              <a:t> </a:t>
            </a:r>
            <a:r>
              <a:rPr lang="nb-NO" dirty="0" err="1"/>
              <a:t>after</a:t>
            </a:r>
            <a:r>
              <a:rPr lang="nb-NO" dirty="0"/>
              <a:t> </a:t>
            </a:r>
            <a:r>
              <a:rPr lang="nb-NO" dirty="0" err="1"/>
              <a:t>the</a:t>
            </a:r>
            <a:r>
              <a:rPr lang="nb-NO" dirty="0"/>
              <a:t> </a:t>
            </a:r>
            <a:r>
              <a:rPr lang="nb-NO" dirty="0" err="1"/>
              <a:t>war</a:t>
            </a:r>
            <a:endParaRPr lang="nb-NO" dirty="0"/>
          </a:p>
          <a:p>
            <a:endParaRPr lang="nb-NO" dirty="0"/>
          </a:p>
        </p:txBody>
      </p:sp>
    </p:spTree>
    <p:extLst>
      <p:ext uri="{BB962C8B-B14F-4D97-AF65-F5344CB8AC3E}">
        <p14:creationId xmlns:p14="http://schemas.microsoft.com/office/powerpoint/2010/main" val="220945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A81AAA-5747-4A50-9DEF-F18DC532A7D8}"/>
              </a:ext>
            </a:extLst>
          </p:cNvPr>
          <p:cNvSpPr>
            <a:spLocks noGrp="1"/>
          </p:cNvSpPr>
          <p:nvPr>
            <p:ph type="title"/>
          </p:nvPr>
        </p:nvSpPr>
        <p:spPr/>
        <p:txBody>
          <a:bodyPr/>
          <a:lstStyle/>
          <a:p>
            <a:r>
              <a:rPr lang="nb-NO" dirty="0"/>
              <a:t>The Kautokeino </a:t>
            </a:r>
            <a:r>
              <a:rPr lang="nb-NO" dirty="0" err="1"/>
              <a:t>Rebellion</a:t>
            </a:r>
            <a:r>
              <a:rPr lang="nb-NO" dirty="0"/>
              <a:t> 1852</a:t>
            </a:r>
          </a:p>
        </p:txBody>
      </p:sp>
      <p:sp>
        <p:nvSpPr>
          <p:cNvPr id="4" name="Plassholder for tekst 3">
            <a:extLst>
              <a:ext uri="{FF2B5EF4-FFF2-40B4-BE49-F238E27FC236}">
                <a16:creationId xmlns:a16="http://schemas.microsoft.com/office/drawing/2014/main" id="{B40B1A8D-926A-4990-BB7E-93DDBF98B74E}"/>
              </a:ext>
            </a:extLst>
          </p:cNvPr>
          <p:cNvSpPr>
            <a:spLocks noGrp="1"/>
          </p:cNvSpPr>
          <p:nvPr>
            <p:ph type="body" sz="quarter" idx="11"/>
          </p:nvPr>
        </p:nvSpPr>
        <p:spPr>
          <a:xfrm>
            <a:off x="1207363" y="6427432"/>
            <a:ext cx="5654991" cy="151167"/>
          </a:xfrm>
        </p:spPr>
        <p:txBody>
          <a:bodyPr/>
          <a:lstStyle/>
          <a:p>
            <a:r>
              <a:rPr lang="nn-NO" dirty="0"/>
              <a:t>Lars Jacobsen Hætta (1834-1896) eller </a:t>
            </a:r>
            <a:r>
              <a:rPr lang="nn-NO" dirty="0" err="1"/>
              <a:t>Jáhkoš-Lásse</a:t>
            </a:r>
            <a:r>
              <a:rPr lang="nn-NO" dirty="0"/>
              <a:t> in Kautokeino in 1882/1883. </a:t>
            </a:r>
            <a:r>
              <a:rPr lang="nb-NO" dirty="0"/>
              <a:t>Photo: Sophus </a:t>
            </a:r>
            <a:r>
              <a:rPr lang="nb-NO" dirty="0" err="1"/>
              <a:t>Tromholt</a:t>
            </a:r>
            <a:endParaRPr lang="nb-NO" dirty="0"/>
          </a:p>
        </p:txBody>
      </p:sp>
      <p:sp>
        <p:nvSpPr>
          <p:cNvPr id="5" name="Plassholder for innhold 4">
            <a:extLst>
              <a:ext uri="{FF2B5EF4-FFF2-40B4-BE49-F238E27FC236}">
                <a16:creationId xmlns:a16="http://schemas.microsoft.com/office/drawing/2014/main" id="{2537988B-A105-4696-82FB-5302AE0B1686}"/>
              </a:ext>
            </a:extLst>
          </p:cNvPr>
          <p:cNvSpPr>
            <a:spLocks noGrp="1"/>
          </p:cNvSpPr>
          <p:nvPr>
            <p:ph idx="1"/>
          </p:nvPr>
        </p:nvSpPr>
        <p:spPr/>
        <p:txBody>
          <a:bodyPr>
            <a:normAutofit fontScale="85000" lnSpcReduction="20000"/>
          </a:bodyPr>
          <a:lstStyle/>
          <a:p>
            <a:r>
              <a:rPr lang="nb-NO" dirty="0"/>
              <a:t>The </a:t>
            </a:r>
            <a:r>
              <a:rPr lang="nb-NO" dirty="0" err="1"/>
              <a:t>rebels</a:t>
            </a:r>
            <a:r>
              <a:rPr lang="nb-NO" dirty="0"/>
              <a:t> </a:t>
            </a:r>
            <a:r>
              <a:rPr lang="nb-NO" dirty="0" err="1"/>
              <a:t>killed</a:t>
            </a:r>
            <a:r>
              <a:rPr lang="nb-NO" dirty="0"/>
              <a:t> </a:t>
            </a:r>
            <a:r>
              <a:rPr lang="nb-NO" dirty="0" err="1"/>
              <a:t>the</a:t>
            </a:r>
            <a:r>
              <a:rPr lang="nb-NO" dirty="0"/>
              <a:t> </a:t>
            </a:r>
            <a:r>
              <a:rPr lang="nb-NO" dirty="0" err="1"/>
              <a:t>sherrif</a:t>
            </a:r>
            <a:r>
              <a:rPr lang="nb-NO" dirty="0"/>
              <a:t> and </a:t>
            </a:r>
            <a:r>
              <a:rPr lang="nb-NO" dirty="0" err="1"/>
              <a:t>the</a:t>
            </a:r>
            <a:r>
              <a:rPr lang="nb-NO" dirty="0"/>
              <a:t> </a:t>
            </a:r>
            <a:r>
              <a:rPr lang="nb-NO" dirty="0" err="1"/>
              <a:t>merchant</a:t>
            </a:r>
            <a:r>
              <a:rPr lang="nb-NO" dirty="0"/>
              <a:t> and </a:t>
            </a:r>
            <a:r>
              <a:rPr lang="nb-NO" dirty="0" err="1"/>
              <a:t>knocked</a:t>
            </a:r>
            <a:r>
              <a:rPr lang="nb-NO" dirty="0"/>
              <a:t> </a:t>
            </a:r>
            <a:r>
              <a:rPr lang="nb-NO" dirty="0" err="1"/>
              <a:t>down</a:t>
            </a:r>
            <a:r>
              <a:rPr lang="nb-NO" dirty="0"/>
              <a:t> </a:t>
            </a:r>
            <a:r>
              <a:rPr lang="nb-NO" dirty="0" err="1"/>
              <a:t>the</a:t>
            </a:r>
            <a:r>
              <a:rPr lang="nb-NO" dirty="0"/>
              <a:t> </a:t>
            </a:r>
            <a:r>
              <a:rPr lang="nb-NO" dirty="0" err="1"/>
              <a:t>priest</a:t>
            </a:r>
            <a:r>
              <a:rPr lang="nb-NO" dirty="0"/>
              <a:t> and </a:t>
            </a:r>
            <a:r>
              <a:rPr lang="nb-NO" dirty="0" err="1"/>
              <a:t>others</a:t>
            </a:r>
            <a:endParaRPr lang="nb-NO" dirty="0"/>
          </a:p>
          <a:p>
            <a:r>
              <a:rPr lang="nb-NO" dirty="0"/>
              <a:t>The </a:t>
            </a:r>
            <a:r>
              <a:rPr lang="nb-NO" dirty="0" err="1"/>
              <a:t>rebels</a:t>
            </a:r>
            <a:r>
              <a:rPr lang="nb-NO" dirty="0"/>
              <a:t> </a:t>
            </a:r>
            <a:r>
              <a:rPr lang="nb-NO" dirty="0" err="1"/>
              <a:t>came</a:t>
            </a:r>
            <a:r>
              <a:rPr lang="nb-NO" dirty="0"/>
              <a:t> from </a:t>
            </a:r>
            <a:r>
              <a:rPr lang="nb-NO" dirty="0" err="1"/>
              <a:t>the</a:t>
            </a:r>
            <a:r>
              <a:rPr lang="nb-NO" dirty="0"/>
              <a:t> same </a:t>
            </a:r>
            <a:r>
              <a:rPr lang="nb-NO" dirty="0" err="1"/>
              <a:t>siida</a:t>
            </a:r>
            <a:r>
              <a:rPr lang="nb-NO" dirty="0"/>
              <a:t> in Kautokeino, </a:t>
            </a:r>
            <a:r>
              <a:rPr lang="nb-NO" dirty="0" err="1"/>
              <a:t>about</a:t>
            </a:r>
            <a:r>
              <a:rPr lang="nb-NO" dirty="0"/>
              <a:t> 50 in total </a:t>
            </a:r>
          </a:p>
          <a:p>
            <a:r>
              <a:rPr lang="nb-NO" dirty="0" err="1"/>
              <a:t>Harsh</a:t>
            </a:r>
            <a:r>
              <a:rPr lang="nb-NO" dirty="0"/>
              <a:t> </a:t>
            </a:r>
            <a:r>
              <a:rPr lang="nb-NO" dirty="0" err="1"/>
              <a:t>punishment</a:t>
            </a:r>
            <a:r>
              <a:rPr lang="nb-NO" dirty="0"/>
              <a:t> 1853:</a:t>
            </a:r>
          </a:p>
          <a:p>
            <a:pPr lvl="1"/>
            <a:r>
              <a:rPr lang="en-US" dirty="0"/>
              <a:t>17 women and 11 men were sentenced, and two of the rebels were beheaded.</a:t>
            </a:r>
            <a:endParaRPr lang="nb-NO" dirty="0"/>
          </a:p>
          <a:p>
            <a:pPr lvl="1"/>
            <a:r>
              <a:rPr lang="nb-NO" dirty="0" err="1"/>
              <a:t>Confiscation</a:t>
            </a:r>
            <a:r>
              <a:rPr lang="nb-NO" dirty="0"/>
              <a:t> </a:t>
            </a:r>
            <a:r>
              <a:rPr lang="nb-NO" dirty="0" err="1"/>
              <a:t>of</a:t>
            </a:r>
            <a:r>
              <a:rPr lang="nb-NO" dirty="0"/>
              <a:t> </a:t>
            </a:r>
            <a:r>
              <a:rPr lang="nb-NO" dirty="0" err="1"/>
              <a:t>reindeer</a:t>
            </a:r>
            <a:r>
              <a:rPr lang="nb-NO" dirty="0"/>
              <a:t>, taking </a:t>
            </a:r>
            <a:r>
              <a:rPr lang="nb-NO" dirty="0" err="1"/>
              <a:t>the</a:t>
            </a:r>
            <a:r>
              <a:rPr lang="nb-NO" dirty="0"/>
              <a:t> </a:t>
            </a:r>
            <a:r>
              <a:rPr lang="nb-NO" dirty="0" err="1"/>
              <a:t>deer</a:t>
            </a:r>
            <a:r>
              <a:rPr lang="nb-NO" dirty="0"/>
              <a:t> from </a:t>
            </a:r>
            <a:r>
              <a:rPr lang="nb-NO" dirty="0" err="1"/>
              <a:t>children</a:t>
            </a:r>
            <a:r>
              <a:rPr lang="nb-NO" dirty="0"/>
              <a:t> and </a:t>
            </a:r>
            <a:r>
              <a:rPr lang="nb-NO" dirty="0" err="1"/>
              <a:t>wives</a:t>
            </a:r>
            <a:endParaRPr lang="nb-NO" dirty="0"/>
          </a:p>
          <a:p>
            <a:pPr lvl="1"/>
            <a:r>
              <a:rPr lang="nb-NO" dirty="0"/>
              <a:t>Longterm </a:t>
            </a:r>
            <a:r>
              <a:rPr lang="nb-NO" dirty="0" err="1"/>
              <a:t>consequences</a:t>
            </a:r>
            <a:r>
              <a:rPr lang="nb-NO" dirty="0"/>
              <a:t> </a:t>
            </a:r>
          </a:p>
          <a:p>
            <a:r>
              <a:rPr lang="nb-NO" dirty="0"/>
              <a:t>The border </a:t>
            </a:r>
            <a:r>
              <a:rPr lang="nb-NO" dirty="0" err="1"/>
              <a:t>between</a:t>
            </a:r>
            <a:r>
              <a:rPr lang="nb-NO" dirty="0"/>
              <a:t> Norway-</a:t>
            </a:r>
            <a:r>
              <a:rPr lang="nb-NO" dirty="0" err="1"/>
              <a:t>Sweden</a:t>
            </a:r>
            <a:r>
              <a:rPr lang="nb-NO" dirty="0"/>
              <a:t> and Finland-</a:t>
            </a:r>
            <a:r>
              <a:rPr lang="nb-NO" dirty="0" err="1"/>
              <a:t>Russia</a:t>
            </a:r>
            <a:r>
              <a:rPr lang="nb-NO" dirty="0"/>
              <a:t> </a:t>
            </a:r>
            <a:r>
              <a:rPr lang="nb-NO" dirty="0" err="1"/>
              <a:t>closed</a:t>
            </a:r>
            <a:r>
              <a:rPr lang="nb-NO" dirty="0"/>
              <a:t> for all </a:t>
            </a:r>
            <a:r>
              <a:rPr lang="nb-NO" dirty="0" err="1"/>
              <a:t>moving</a:t>
            </a:r>
            <a:r>
              <a:rPr lang="nb-NO" dirty="0"/>
              <a:t> </a:t>
            </a:r>
            <a:r>
              <a:rPr lang="nb-NO" dirty="0" err="1"/>
              <a:t>of</a:t>
            </a:r>
            <a:r>
              <a:rPr lang="nb-NO" dirty="0"/>
              <a:t> </a:t>
            </a:r>
            <a:r>
              <a:rPr lang="nb-NO" dirty="0" err="1"/>
              <a:t>reindeer</a:t>
            </a:r>
            <a:r>
              <a:rPr lang="nb-NO" dirty="0"/>
              <a:t> 1852</a:t>
            </a:r>
          </a:p>
        </p:txBody>
      </p:sp>
      <p:pic>
        <p:nvPicPr>
          <p:cNvPr id="9" name="Plassholder for bilde 8" descr="Et bilde som inneholder utendørs, person, gjerde, benk&#10;&#10;Automatisk generert beskrivelse">
            <a:extLst>
              <a:ext uri="{FF2B5EF4-FFF2-40B4-BE49-F238E27FC236}">
                <a16:creationId xmlns:a16="http://schemas.microsoft.com/office/drawing/2014/main" id="{EDC81E1B-BB90-47F0-8C76-D4B57D0BC5DC}"/>
              </a:ext>
            </a:extLst>
          </p:cNvPr>
          <p:cNvPicPr>
            <a:picLocks noGrp="1" noChangeAspect="1"/>
          </p:cNvPicPr>
          <p:nvPr>
            <p:ph type="pic" sz="quarter" idx="10"/>
          </p:nvPr>
        </p:nvPicPr>
        <p:blipFill>
          <a:blip r:embed="rId3"/>
          <a:srcRect t="9750" b="9750"/>
          <a:stretch>
            <a:fillRect/>
          </a:stretch>
        </p:blipFill>
        <p:spPr/>
      </p:pic>
    </p:spTree>
    <p:extLst>
      <p:ext uri="{BB962C8B-B14F-4D97-AF65-F5344CB8AC3E}">
        <p14:creationId xmlns:p14="http://schemas.microsoft.com/office/powerpoint/2010/main" val="1606098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A6CEE4-C03C-4450-AEF7-914F3671438F}"/>
              </a:ext>
            </a:extLst>
          </p:cNvPr>
          <p:cNvSpPr>
            <a:spLocks noGrp="1"/>
          </p:cNvSpPr>
          <p:nvPr>
            <p:ph type="title"/>
          </p:nvPr>
        </p:nvSpPr>
        <p:spPr/>
        <p:txBody>
          <a:bodyPr/>
          <a:lstStyle/>
          <a:p>
            <a:r>
              <a:rPr lang="nb-NO" dirty="0" err="1"/>
              <a:t>Sámi</a:t>
            </a:r>
            <a:r>
              <a:rPr lang="nb-NO" dirty="0"/>
              <a:t> </a:t>
            </a:r>
            <a:r>
              <a:rPr lang="nb-NO" dirty="0" err="1"/>
              <a:t>language</a:t>
            </a:r>
            <a:r>
              <a:rPr lang="nb-NO" dirty="0"/>
              <a:t> </a:t>
            </a:r>
            <a:r>
              <a:rPr lang="nb-NO" dirty="0" err="1"/>
              <a:t>map</a:t>
            </a:r>
            <a:endParaRPr lang="nb-NO" dirty="0"/>
          </a:p>
        </p:txBody>
      </p:sp>
      <p:sp>
        <p:nvSpPr>
          <p:cNvPr id="3" name="Plassholder for bilde 2">
            <a:extLst>
              <a:ext uri="{FF2B5EF4-FFF2-40B4-BE49-F238E27FC236}">
                <a16:creationId xmlns:a16="http://schemas.microsoft.com/office/drawing/2014/main" id="{A916ED3E-5400-4CA9-91B0-317AA60C29DB}"/>
              </a:ext>
            </a:extLst>
          </p:cNvPr>
          <p:cNvSpPr>
            <a:spLocks noGrp="1"/>
          </p:cNvSpPr>
          <p:nvPr>
            <p:ph type="pic" sz="quarter" idx="10"/>
          </p:nvPr>
        </p:nvSpPr>
        <p:spPr/>
      </p:sp>
      <p:sp>
        <p:nvSpPr>
          <p:cNvPr id="4" name="Plassholder for tekst 3">
            <a:extLst>
              <a:ext uri="{FF2B5EF4-FFF2-40B4-BE49-F238E27FC236}">
                <a16:creationId xmlns:a16="http://schemas.microsoft.com/office/drawing/2014/main" id="{9ACB4492-8F4D-4B77-9BB3-65C5569333D6}"/>
              </a:ext>
            </a:extLst>
          </p:cNvPr>
          <p:cNvSpPr>
            <a:spLocks noGrp="1"/>
          </p:cNvSpPr>
          <p:nvPr>
            <p:ph type="body" sz="quarter" idx="11"/>
          </p:nvPr>
        </p:nvSpPr>
        <p:spPr>
          <a:xfrm>
            <a:off x="593485" y="6250078"/>
            <a:ext cx="4189412" cy="327282"/>
          </a:xfrm>
        </p:spPr>
        <p:txBody>
          <a:bodyPr/>
          <a:lstStyle/>
          <a:p>
            <a:endParaRPr lang="nb-NO" dirty="0"/>
          </a:p>
        </p:txBody>
      </p:sp>
      <p:pic>
        <p:nvPicPr>
          <p:cNvPr id="6" name="Plassholder for innhold 5">
            <a:extLst>
              <a:ext uri="{FF2B5EF4-FFF2-40B4-BE49-F238E27FC236}">
                <a16:creationId xmlns:a16="http://schemas.microsoft.com/office/drawing/2014/main" id="{521BCC17-85FE-438A-8EAC-EA35BEC99E18}"/>
              </a:ext>
            </a:extLst>
          </p:cNvPr>
          <p:cNvPicPr>
            <a:picLocks noGrp="1" noChangeAspect="1"/>
          </p:cNvPicPr>
          <p:nvPr>
            <p:ph idx="1"/>
          </p:nvPr>
        </p:nvPicPr>
        <p:blipFill>
          <a:blip r:embed="rId3"/>
          <a:stretch>
            <a:fillRect/>
          </a:stretch>
        </p:blipFill>
        <p:spPr>
          <a:xfrm>
            <a:off x="4774019" y="607922"/>
            <a:ext cx="7328129" cy="6002088"/>
          </a:xfrm>
          <a:prstGeom prst="rect">
            <a:avLst/>
          </a:prstGeom>
        </p:spPr>
      </p:pic>
    </p:spTree>
    <p:extLst>
      <p:ext uri="{BB962C8B-B14F-4D97-AF65-F5344CB8AC3E}">
        <p14:creationId xmlns:p14="http://schemas.microsoft.com/office/powerpoint/2010/main" val="2749499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B1DC5B3-C12A-4722-9C3E-DC753E95673B}"/>
              </a:ext>
            </a:extLst>
          </p:cNvPr>
          <p:cNvSpPr>
            <a:spLocks noGrp="1"/>
          </p:cNvSpPr>
          <p:nvPr>
            <p:ph type="title"/>
          </p:nvPr>
        </p:nvSpPr>
        <p:spPr/>
        <p:txBody>
          <a:bodyPr>
            <a:normAutofit fontScale="90000"/>
          </a:bodyPr>
          <a:lstStyle/>
          <a:p>
            <a:r>
              <a:rPr lang="nb-NO" dirty="0"/>
              <a:t>The Nordic </a:t>
            </a:r>
            <a:r>
              <a:rPr lang="nb-NO" dirty="0" err="1"/>
              <a:t>countries</a:t>
            </a:r>
            <a:br>
              <a:rPr lang="nb-NO" dirty="0"/>
            </a:br>
            <a:endParaRPr lang="nb-NO" dirty="0"/>
          </a:p>
        </p:txBody>
      </p:sp>
      <p:pic>
        <p:nvPicPr>
          <p:cNvPr id="9" name="Plassholder for innhold 8">
            <a:extLst>
              <a:ext uri="{FF2B5EF4-FFF2-40B4-BE49-F238E27FC236}">
                <a16:creationId xmlns:a16="http://schemas.microsoft.com/office/drawing/2014/main" id="{75EDF259-5F1C-4FBC-BB18-D32AA924DCDB}"/>
              </a:ext>
            </a:extLst>
          </p:cNvPr>
          <p:cNvPicPr>
            <a:picLocks noGrp="1" noChangeAspect="1"/>
          </p:cNvPicPr>
          <p:nvPr>
            <p:ph idx="1"/>
          </p:nvPr>
        </p:nvPicPr>
        <p:blipFill>
          <a:blip r:embed="rId3"/>
          <a:stretch>
            <a:fillRect/>
          </a:stretch>
        </p:blipFill>
        <p:spPr>
          <a:xfrm>
            <a:off x="0" y="1199407"/>
            <a:ext cx="7466192" cy="5666939"/>
          </a:xfrm>
          <a:prstGeom prst="rect">
            <a:avLst/>
          </a:prstGeom>
        </p:spPr>
      </p:pic>
      <p:pic>
        <p:nvPicPr>
          <p:cNvPr id="10" name="Bilde 9">
            <a:extLst>
              <a:ext uri="{FF2B5EF4-FFF2-40B4-BE49-F238E27FC236}">
                <a16:creationId xmlns:a16="http://schemas.microsoft.com/office/drawing/2014/main" id="{2B6A30FD-D2BD-4681-9A07-5F3878803A20}"/>
              </a:ext>
            </a:extLst>
          </p:cNvPr>
          <p:cNvPicPr>
            <a:picLocks noChangeAspect="1"/>
          </p:cNvPicPr>
          <p:nvPr/>
        </p:nvPicPr>
        <p:blipFill>
          <a:blip r:embed="rId4"/>
          <a:stretch>
            <a:fillRect/>
          </a:stretch>
        </p:blipFill>
        <p:spPr>
          <a:xfrm>
            <a:off x="7466192" y="85700"/>
            <a:ext cx="4724221" cy="6780646"/>
          </a:xfrm>
          <a:prstGeom prst="rect">
            <a:avLst/>
          </a:prstGeom>
        </p:spPr>
      </p:pic>
    </p:spTree>
    <p:extLst>
      <p:ext uri="{BB962C8B-B14F-4D97-AF65-F5344CB8AC3E}">
        <p14:creationId xmlns:p14="http://schemas.microsoft.com/office/powerpoint/2010/main" val="2673798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FA8911-721A-4297-9EEB-B2658AD96B99}"/>
              </a:ext>
            </a:extLst>
          </p:cNvPr>
          <p:cNvSpPr>
            <a:spLocks noGrp="1"/>
          </p:cNvSpPr>
          <p:nvPr>
            <p:ph type="title"/>
          </p:nvPr>
        </p:nvSpPr>
        <p:spPr/>
        <p:txBody>
          <a:bodyPr/>
          <a:lstStyle/>
          <a:p>
            <a:r>
              <a:rPr lang="nb-NO" dirty="0" err="1"/>
              <a:t>Norwegianization</a:t>
            </a:r>
            <a:r>
              <a:rPr lang="nb-NO" dirty="0"/>
              <a:t> – </a:t>
            </a:r>
            <a:r>
              <a:rPr lang="nb-NO" dirty="0" err="1"/>
              <a:t>assimilation</a:t>
            </a:r>
            <a:r>
              <a:rPr lang="nb-NO" dirty="0"/>
              <a:t> </a:t>
            </a:r>
            <a:r>
              <a:rPr lang="nb-NO" dirty="0" err="1"/>
              <a:t>politics</a:t>
            </a:r>
            <a:endParaRPr lang="nb-NO" dirty="0"/>
          </a:p>
        </p:txBody>
      </p:sp>
      <p:sp>
        <p:nvSpPr>
          <p:cNvPr id="4" name="Plassholder for tekst 3">
            <a:extLst>
              <a:ext uri="{FF2B5EF4-FFF2-40B4-BE49-F238E27FC236}">
                <a16:creationId xmlns:a16="http://schemas.microsoft.com/office/drawing/2014/main" id="{1EEA8D7C-6CA2-4C28-AFC4-CA7BCE58A96D}"/>
              </a:ext>
            </a:extLst>
          </p:cNvPr>
          <p:cNvSpPr>
            <a:spLocks noGrp="1"/>
          </p:cNvSpPr>
          <p:nvPr>
            <p:ph type="body" sz="quarter" idx="11"/>
          </p:nvPr>
        </p:nvSpPr>
        <p:spPr>
          <a:xfrm>
            <a:off x="1994011" y="6694359"/>
            <a:ext cx="4189412" cy="327282"/>
          </a:xfrm>
        </p:spPr>
        <p:txBody>
          <a:bodyPr/>
          <a:lstStyle/>
          <a:p>
            <a:r>
              <a:rPr lang="nb-NO" dirty="0">
                <a:solidFill>
                  <a:schemeClr val="tx2">
                    <a:lumMod val="20000"/>
                    <a:lumOff val="80000"/>
                  </a:schemeClr>
                </a:solidFill>
              </a:rPr>
              <a:t>The </a:t>
            </a:r>
            <a:r>
              <a:rPr lang="nb-NO" dirty="0" err="1">
                <a:solidFill>
                  <a:schemeClr val="tx2">
                    <a:lumMod val="20000"/>
                    <a:lumOff val="80000"/>
                  </a:schemeClr>
                </a:solidFill>
              </a:rPr>
              <a:t>priest</a:t>
            </a:r>
            <a:r>
              <a:rPr lang="nb-NO" dirty="0">
                <a:solidFill>
                  <a:schemeClr val="tx2">
                    <a:lumMod val="20000"/>
                    <a:lumOff val="80000"/>
                  </a:schemeClr>
                </a:solidFill>
              </a:rPr>
              <a:t> Mads Le </a:t>
            </a:r>
            <a:r>
              <a:rPr lang="nb-NO" dirty="0" err="1">
                <a:solidFill>
                  <a:schemeClr val="tx2">
                    <a:lumMod val="20000"/>
                    <a:lumOff val="80000"/>
                  </a:schemeClr>
                </a:solidFill>
              </a:rPr>
              <a:t>Maire</a:t>
            </a:r>
            <a:r>
              <a:rPr lang="nb-NO" dirty="0">
                <a:solidFill>
                  <a:schemeClr val="tx2">
                    <a:lumMod val="20000"/>
                    <a:lumOff val="80000"/>
                  </a:schemeClr>
                </a:solidFill>
              </a:rPr>
              <a:t> </a:t>
            </a:r>
            <a:r>
              <a:rPr lang="nb-NO" dirty="0" err="1">
                <a:solidFill>
                  <a:schemeClr val="tx2">
                    <a:lumMod val="20000"/>
                    <a:lumOff val="80000"/>
                  </a:schemeClr>
                </a:solidFill>
              </a:rPr>
              <a:t>visiting</a:t>
            </a:r>
            <a:r>
              <a:rPr lang="nb-NO" dirty="0">
                <a:solidFill>
                  <a:schemeClr val="tx2">
                    <a:lumMod val="20000"/>
                    <a:lumOff val="80000"/>
                  </a:schemeClr>
                </a:solidFill>
              </a:rPr>
              <a:t> Strand </a:t>
            </a:r>
            <a:r>
              <a:rPr lang="nb-NO" dirty="0" err="1">
                <a:solidFill>
                  <a:schemeClr val="tx2">
                    <a:lumMod val="20000"/>
                    <a:lumOff val="80000"/>
                  </a:schemeClr>
                </a:solidFill>
              </a:rPr>
              <a:t>boarding</a:t>
            </a:r>
            <a:r>
              <a:rPr lang="nb-NO" dirty="0">
                <a:solidFill>
                  <a:schemeClr val="tx2">
                    <a:lumMod val="20000"/>
                    <a:lumOff val="80000"/>
                  </a:schemeClr>
                </a:solidFill>
              </a:rPr>
              <a:t> </a:t>
            </a:r>
            <a:r>
              <a:rPr lang="nb-NO" dirty="0" err="1">
                <a:solidFill>
                  <a:schemeClr val="tx2">
                    <a:lumMod val="20000"/>
                    <a:lumOff val="80000"/>
                  </a:schemeClr>
                </a:solidFill>
              </a:rPr>
              <a:t>school</a:t>
            </a:r>
            <a:r>
              <a:rPr lang="nb-NO" dirty="0">
                <a:solidFill>
                  <a:schemeClr val="tx2">
                    <a:lumMod val="20000"/>
                    <a:lumOff val="80000"/>
                  </a:schemeClr>
                </a:solidFill>
              </a:rPr>
              <a:t> and </a:t>
            </a:r>
            <a:r>
              <a:rPr lang="nb-NO" dirty="0" err="1">
                <a:solidFill>
                  <a:schemeClr val="tx2">
                    <a:lumMod val="20000"/>
                    <a:lumOff val="80000"/>
                  </a:schemeClr>
                </a:solidFill>
              </a:rPr>
              <a:t>school</a:t>
            </a:r>
            <a:r>
              <a:rPr lang="nb-NO" dirty="0">
                <a:solidFill>
                  <a:schemeClr val="tx2">
                    <a:lumMod val="20000"/>
                    <a:lumOff val="80000"/>
                  </a:schemeClr>
                </a:solidFill>
              </a:rPr>
              <a:t> </a:t>
            </a:r>
            <a:r>
              <a:rPr lang="nb-NO" dirty="0" err="1">
                <a:solidFill>
                  <a:schemeClr val="tx2">
                    <a:lumMod val="20000"/>
                    <a:lumOff val="80000"/>
                  </a:schemeClr>
                </a:solidFill>
              </a:rPr>
              <a:t>chapel</a:t>
            </a:r>
            <a:r>
              <a:rPr lang="nb-NO" dirty="0">
                <a:solidFill>
                  <a:schemeClr val="tx2">
                    <a:lumMod val="20000"/>
                    <a:lumOff val="80000"/>
                  </a:schemeClr>
                </a:solidFill>
              </a:rPr>
              <a:t>, 1905. Photo: Ellisif Wessel</a:t>
            </a:r>
          </a:p>
          <a:p>
            <a:endParaRPr lang="nb-NO" dirty="0"/>
          </a:p>
        </p:txBody>
      </p:sp>
      <p:sp>
        <p:nvSpPr>
          <p:cNvPr id="5" name="Plassholder for innhold 4">
            <a:extLst>
              <a:ext uri="{FF2B5EF4-FFF2-40B4-BE49-F238E27FC236}">
                <a16:creationId xmlns:a16="http://schemas.microsoft.com/office/drawing/2014/main" id="{D45E672C-706F-46AA-A578-EFD3D6D30EF8}"/>
              </a:ext>
            </a:extLst>
          </p:cNvPr>
          <p:cNvSpPr>
            <a:spLocks noGrp="1"/>
          </p:cNvSpPr>
          <p:nvPr>
            <p:ph idx="1"/>
          </p:nvPr>
        </p:nvSpPr>
        <p:spPr>
          <a:xfrm>
            <a:off x="838200" y="1690688"/>
            <a:ext cx="5257800" cy="4367212"/>
          </a:xfrm>
        </p:spPr>
        <p:txBody>
          <a:bodyPr>
            <a:normAutofit fontScale="92500" lnSpcReduction="10000"/>
          </a:bodyPr>
          <a:lstStyle/>
          <a:p>
            <a:r>
              <a:rPr lang="nb-NO" dirty="0"/>
              <a:t>End 1800s:  School </a:t>
            </a:r>
            <a:r>
              <a:rPr lang="nb-NO" dirty="0" err="1"/>
              <a:t>laws</a:t>
            </a:r>
            <a:r>
              <a:rPr lang="nb-NO" dirty="0"/>
              <a:t> – all </a:t>
            </a:r>
            <a:r>
              <a:rPr lang="nb-NO" dirty="0" err="1"/>
              <a:t>education</a:t>
            </a:r>
            <a:r>
              <a:rPr lang="nb-NO" dirty="0"/>
              <a:t> in Norwegian </a:t>
            </a:r>
          </a:p>
          <a:p>
            <a:pPr lvl="1"/>
            <a:r>
              <a:rPr lang="nb-NO" dirty="0" err="1"/>
              <a:t>Till</a:t>
            </a:r>
            <a:r>
              <a:rPr lang="nb-NO" dirty="0"/>
              <a:t> </a:t>
            </a:r>
            <a:r>
              <a:rPr lang="nb-NO" dirty="0" err="1"/>
              <a:t>after</a:t>
            </a:r>
            <a:r>
              <a:rPr lang="nb-NO" dirty="0"/>
              <a:t> WW </a:t>
            </a:r>
            <a:r>
              <a:rPr lang="nb-NO" dirty="0" err="1"/>
              <a:t>ll</a:t>
            </a:r>
            <a:endParaRPr lang="nb-NO" dirty="0"/>
          </a:p>
          <a:p>
            <a:r>
              <a:rPr lang="nb-NO" dirty="0" err="1"/>
              <a:t>Crisis</a:t>
            </a:r>
            <a:r>
              <a:rPr lang="nb-NO" dirty="0"/>
              <a:t> in </a:t>
            </a:r>
            <a:r>
              <a:rPr lang="nb-NO" dirty="0" err="1"/>
              <a:t>Sámi</a:t>
            </a:r>
            <a:r>
              <a:rPr lang="nb-NO" dirty="0"/>
              <a:t> </a:t>
            </a:r>
            <a:r>
              <a:rPr lang="nb-NO" dirty="0" err="1"/>
              <a:t>economy</a:t>
            </a:r>
            <a:r>
              <a:rPr lang="nb-NO" dirty="0"/>
              <a:t> as </a:t>
            </a:r>
            <a:r>
              <a:rPr lang="nb-NO" dirty="0" err="1"/>
              <a:t>agriculture</a:t>
            </a:r>
            <a:r>
              <a:rPr lang="nb-NO" dirty="0"/>
              <a:t> and </a:t>
            </a:r>
            <a:r>
              <a:rPr lang="nb-NO" dirty="0" err="1"/>
              <a:t>fisheries</a:t>
            </a:r>
            <a:r>
              <a:rPr lang="nb-NO" dirty="0"/>
              <a:t> </a:t>
            </a:r>
            <a:r>
              <a:rPr lang="nb-NO" dirty="0" err="1"/>
              <a:t>recquired</a:t>
            </a:r>
            <a:r>
              <a:rPr lang="nb-NO" dirty="0"/>
              <a:t> more </a:t>
            </a:r>
            <a:r>
              <a:rPr lang="nb-NO" dirty="0" err="1"/>
              <a:t>capital</a:t>
            </a:r>
            <a:endParaRPr lang="nb-NO" dirty="0"/>
          </a:p>
          <a:p>
            <a:r>
              <a:rPr lang="nb-NO" dirty="0"/>
              <a:t>Gave </a:t>
            </a:r>
            <a:r>
              <a:rPr lang="en-US" dirty="0"/>
              <a:t>basis for a downgrading of the</a:t>
            </a:r>
            <a:r>
              <a:rPr lang="nb-NO" dirty="0"/>
              <a:t> </a:t>
            </a:r>
            <a:r>
              <a:rPr lang="nb-NO" dirty="0" err="1"/>
              <a:t>Sámi</a:t>
            </a:r>
            <a:r>
              <a:rPr lang="nb-NO" dirty="0"/>
              <a:t> </a:t>
            </a:r>
            <a:r>
              <a:rPr lang="nb-NO" dirty="0" err="1"/>
              <a:t>culture</a:t>
            </a:r>
            <a:endParaRPr lang="nb-NO" dirty="0"/>
          </a:p>
          <a:p>
            <a:r>
              <a:rPr lang="nb-NO" dirty="0"/>
              <a:t>Mass </a:t>
            </a:r>
            <a:r>
              <a:rPr lang="nb-NO" dirty="0" err="1"/>
              <a:t>immigration</a:t>
            </a:r>
            <a:r>
              <a:rPr lang="nb-NO" dirty="0"/>
              <a:t> </a:t>
            </a:r>
            <a:r>
              <a:rPr lang="nb-NO" dirty="0" err="1"/>
              <a:t>of</a:t>
            </a:r>
            <a:r>
              <a:rPr lang="nb-NO" dirty="0"/>
              <a:t> Kven – gave </a:t>
            </a:r>
            <a:r>
              <a:rPr lang="nb-NO" dirty="0" err="1"/>
              <a:t>way</a:t>
            </a:r>
            <a:r>
              <a:rPr lang="nb-NO" dirty="0"/>
              <a:t> to </a:t>
            </a:r>
            <a:r>
              <a:rPr lang="nb-NO" dirty="0" err="1"/>
              <a:t>security</a:t>
            </a:r>
            <a:r>
              <a:rPr lang="nb-NO" dirty="0"/>
              <a:t> arguments for </a:t>
            </a:r>
            <a:r>
              <a:rPr lang="nb-NO" dirty="0" err="1"/>
              <a:t>the</a:t>
            </a:r>
            <a:r>
              <a:rPr lang="nb-NO" dirty="0"/>
              <a:t> </a:t>
            </a:r>
            <a:r>
              <a:rPr lang="nb-NO" dirty="0" err="1"/>
              <a:t>assimilation</a:t>
            </a:r>
            <a:r>
              <a:rPr lang="nb-NO" dirty="0"/>
              <a:t> policy</a:t>
            </a:r>
          </a:p>
        </p:txBody>
      </p:sp>
      <p:pic>
        <p:nvPicPr>
          <p:cNvPr id="11" name="Plassholder for bilde 10" descr="Et bilde som inneholder utendørs, bygning, gammel, foto&#10;&#10;Automatisk generert beskrivelse">
            <a:extLst>
              <a:ext uri="{FF2B5EF4-FFF2-40B4-BE49-F238E27FC236}">
                <a16:creationId xmlns:a16="http://schemas.microsoft.com/office/drawing/2014/main" id="{49445170-688E-4024-889A-0A0D8192DC7A}"/>
              </a:ext>
            </a:extLst>
          </p:cNvPr>
          <p:cNvPicPr>
            <a:picLocks noGrp="1" noChangeAspect="1"/>
          </p:cNvPicPr>
          <p:nvPr>
            <p:ph type="pic" sz="quarter" idx="10"/>
          </p:nvPr>
        </p:nvPicPr>
        <p:blipFill>
          <a:blip r:embed="rId3"/>
          <a:srcRect t="14680" b="14680"/>
          <a:stretch>
            <a:fillRect/>
          </a:stretch>
        </p:blipFill>
        <p:spPr>
          <a:xfrm>
            <a:off x="6096000" y="2211388"/>
            <a:ext cx="6096000" cy="4367212"/>
          </a:xfrm>
        </p:spPr>
      </p:pic>
    </p:spTree>
    <p:extLst>
      <p:ext uri="{BB962C8B-B14F-4D97-AF65-F5344CB8AC3E}">
        <p14:creationId xmlns:p14="http://schemas.microsoft.com/office/powerpoint/2010/main" val="4088790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C3385D-834A-425D-A6BC-D6B8BFE80A89}"/>
              </a:ext>
            </a:extLst>
          </p:cNvPr>
          <p:cNvSpPr>
            <a:spLocks noGrp="1"/>
          </p:cNvSpPr>
          <p:nvPr>
            <p:ph type="title"/>
          </p:nvPr>
        </p:nvSpPr>
        <p:spPr>
          <a:xfrm>
            <a:off x="838200" y="520823"/>
            <a:ext cx="10515600" cy="1656050"/>
          </a:xfrm>
        </p:spPr>
        <p:txBody>
          <a:bodyPr>
            <a:normAutofit/>
          </a:bodyPr>
          <a:lstStyle/>
          <a:p>
            <a:r>
              <a:rPr lang="nb-NO" dirty="0"/>
              <a:t>Elsa </a:t>
            </a:r>
            <a:r>
              <a:rPr lang="nb-NO" dirty="0" err="1"/>
              <a:t>Laula</a:t>
            </a:r>
            <a:r>
              <a:rPr lang="nb-NO" dirty="0"/>
              <a:t> Renberg </a:t>
            </a:r>
            <a:br>
              <a:rPr lang="nb-NO" dirty="0"/>
            </a:br>
            <a:r>
              <a:rPr lang="nb-NO" sz="2400" dirty="0" err="1"/>
              <a:t>Brurskanken</a:t>
            </a:r>
            <a:r>
              <a:rPr lang="nb-NO" sz="2400" dirty="0"/>
              <a:t> Samiske </a:t>
            </a:r>
            <a:r>
              <a:rPr lang="nb-NO" sz="2400" dirty="0" err="1"/>
              <a:t>Kvindeforening</a:t>
            </a:r>
            <a:r>
              <a:rPr lang="nb-NO" sz="2400" dirty="0"/>
              <a:t> (1910)</a:t>
            </a:r>
            <a:br>
              <a:rPr lang="nb-NO" sz="2400" dirty="0"/>
            </a:br>
            <a:endParaRPr lang="nb-NO" sz="2400" dirty="0"/>
          </a:p>
        </p:txBody>
      </p:sp>
      <p:pic>
        <p:nvPicPr>
          <p:cNvPr id="9" name="Plassholder for bilde 8">
            <a:extLst>
              <a:ext uri="{FF2B5EF4-FFF2-40B4-BE49-F238E27FC236}">
                <a16:creationId xmlns:a16="http://schemas.microsoft.com/office/drawing/2014/main" id="{C87B50DC-7449-4FE8-8009-30B1C23BD62B}"/>
              </a:ext>
            </a:extLst>
          </p:cNvPr>
          <p:cNvPicPr>
            <a:picLocks noGrp="1" noChangeAspect="1"/>
          </p:cNvPicPr>
          <p:nvPr>
            <p:ph type="pic" sz="quarter" idx="10"/>
          </p:nvPr>
        </p:nvPicPr>
        <p:blipFill>
          <a:blip r:embed="rId3"/>
          <a:srcRect t="6638" b="6638"/>
          <a:stretch>
            <a:fillRect/>
          </a:stretch>
        </p:blipFill>
        <p:spPr/>
      </p:pic>
      <p:sp>
        <p:nvSpPr>
          <p:cNvPr id="4" name="Plassholder for tekst 3">
            <a:extLst>
              <a:ext uri="{FF2B5EF4-FFF2-40B4-BE49-F238E27FC236}">
                <a16:creationId xmlns:a16="http://schemas.microsoft.com/office/drawing/2014/main" id="{6CBEA51E-95B3-4EF3-8D22-58B7E70C3A5C}"/>
              </a:ext>
            </a:extLst>
          </p:cNvPr>
          <p:cNvSpPr>
            <a:spLocks noGrp="1"/>
          </p:cNvSpPr>
          <p:nvPr>
            <p:ph type="body" sz="quarter" idx="11"/>
          </p:nvPr>
        </p:nvSpPr>
        <p:spPr/>
        <p:txBody>
          <a:bodyPr/>
          <a:lstStyle/>
          <a:p>
            <a:endParaRPr lang="nb-NO"/>
          </a:p>
        </p:txBody>
      </p:sp>
      <p:pic>
        <p:nvPicPr>
          <p:cNvPr id="7" name="Plassholder for innhold 6">
            <a:extLst>
              <a:ext uri="{FF2B5EF4-FFF2-40B4-BE49-F238E27FC236}">
                <a16:creationId xmlns:a16="http://schemas.microsoft.com/office/drawing/2014/main" id="{F0C57734-3E93-4739-9FD1-6040640E7BD0}"/>
              </a:ext>
            </a:extLst>
          </p:cNvPr>
          <p:cNvPicPr>
            <a:picLocks noGrp="1" noChangeAspect="1"/>
          </p:cNvPicPr>
          <p:nvPr>
            <p:ph idx="1"/>
          </p:nvPr>
        </p:nvPicPr>
        <p:blipFill>
          <a:blip r:embed="rId4"/>
          <a:stretch>
            <a:fillRect/>
          </a:stretch>
        </p:blipFill>
        <p:spPr>
          <a:xfrm>
            <a:off x="838200" y="2176873"/>
            <a:ext cx="6024563" cy="3394841"/>
          </a:xfrm>
        </p:spPr>
      </p:pic>
    </p:spTree>
    <p:extLst>
      <p:ext uri="{BB962C8B-B14F-4D97-AF65-F5344CB8AC3E}">
        <p14:creationId xmlns:p14="http://schemas.microsoft.com/office/powerpoint/2010/main" val="2014777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0BAEBE-2DBE-49AB-A40B-E85F411C2164}"/>
              </a:ext>
            </a:extLst>
          </p:cNvPr>
          <p:cNvSpPr>
            <a:spLocks noGrp="1"/>
          </p:cNvSpPr>
          <p:nvPr>
            <p:ph type="title"/>
          </p:nvPr>
        </p:nvSpPr>
        <p:spPr/>
        <p:txBody>
          <a:bodyPr/>
          <a:lstStyle/>
          <a:p>
            <a:r>
              <a:rPr lang="nb-NO" dirty="0"/>
              <a:t>Organising</a:t>
            </a:r>
          </a:p>
        </p:txBody>
      </p:sp>
      <p:sp>
        <p:nvSpPr>
          <p:cNvPr id="4" name="Plassholder for tekst 3">
            <a:extLst>
              <a:ext uri="{FF2B5EF4-FFF2-40B4-BE49-F238E27FC236}">
                <a16:creationId xmlns:a16="http://schemas.microsoft.com/office/drawing/2014/main" id="{96153529-E10D-4E69-991D-F92E91D385A4}"/>
              </a:ext>
            </a:extLst>
          </p:cNvPr>
          <p:cNvSpPr>
            <a:spLocks noGrp="1"/>
          </p:cNvSpPr>
          <p:nvPr>
            <p:ph type="body" sz="quarter" idx="11"/>
          </p:nvPr>
        </p:nvSpPr>
        <p:spPr>
          <a:xfrm>
            <a:off x="-323865" y="6338837"/>
            <a:ext cx="4189412" cy="327282"/>
          </a:xfrm>
        </p:spPr>
        <p:txBody>
          <a:bodyPr/>
          <a:lstStyle/>
          <a:p>
            <a:r>
              <a:rPr lang="nb-NO" dirty="0"/>
              <a:t>Photo: </a:t>
            </a:r>
            <a:r>
              <a:rPr lang="nb-NO" dirty="0" err="1"/>
              <a:t>Hilfling</a:t>
            </a:r>
            <a:r>
              <a:rPr lang="nb-NO" dirty="0"/>
              <a:t>-Rasmussen. NTNU UB</a:t>
            </a:r>
          </a:p>
        </p:txBody>
      </p:sp>
      <p:sp>
        <p:nvSpPr>
          <p:cNvPr id="5" name="Plassholder for innhold 4">
            <a:extLst>
              <a:ext uri="{FF2B5EF4-FFF2-40B4-BE49-F238E27FC236}">
                <a16:creationId xmlns:a16="http://schemas.microsoft.com/office/drawing/2014/main" id="{72C64E39-63E2-4C55-933A-1CA9191A20E6}"/>
              </a:ext>
            </a:extLst>
          </p:cNvPr>
          <p:cNvSpPr>
            <a:spLocks noGrp="1"/>
          </p:cNvSpPr>
          <p:nvPr>
            <p:ph idx="1"/>
          </p:nvPr>
        </p:nvSpPr>
        <p:spPr>
          <a:xfrm>
            <a:off x="838200" y="1690688"/>
            <a:ext cx="3027840" cy="4367212"/>
          </a:xfrm>
        </p:spPr>
        <p:txBody>
          <a:bodyPr>
            <a:normAutofit/>
          </a:bodyPr>
          <a:lstStyle/>
          <a:p>
            <a:r>
              <a:rPr lang="nb-NO" dirty="0"/>
              <a:t>The first International </a:t>
            </a:r>
            <a:r>
              <a:rPr lang="nb-NO" dirty="0" err="1"/>
              <a:t>Sámi</a:t>
            </a:r>
            <a:r>
              <a:rPr lang="nb-NO" dirty="0"/>
              <a:t> General Meeting 1917 in Trondheim/</a:t>
            </a:r>
            <a:r>
              <a:rPr lang="nb-NO" dirty="0" err="1"/>
              <a:t>Tráante</a:t>
            </a:r>
            <a:endParaRPr lang="nb-NO" dirty="0"/>
          </a:p>
          <a:p>
            <a:r>
              <a:rPr lang="en-US" dirty="0"/>
              <a:t>February 6, is now celebrated as the Sami Day</a:t>
            </a:r>
            <a:endParaRPr lang="nb-NO" dirty="0"/>
          </a:p>
        </p:txBody>
      </p:sp>
      <p:pic>
        <p:nvPicPr>
          <p:cNvPr id="15" name="Plassholder for bilde 14">
            <a:extLst>
              <a:ext uri="{FF2B5EF4-FFF2-40B4-BE49-F238E27FC236}">
                <a16:creationId xmlns:a16="http://schemas.microsoft.com/office/drawing/2014/main" id="{C8397733-A4A7-45DD-AEDB-28E72BEF2613}"/>
              </a:ext>
            </a:extLst>
          </p:cNvPr>
          <p:cNvPicPr>
            <a:picLocks noGrp="1" noChangeAspect="1"/>
          </p:cNvPicPr>
          <p:nvPr>
            <p:ph type="pic" sz="quarter" idx="10"/>
          </p:nvPr>
        </p:nvPicPr>
        <p:blipFill>
          <a:blip r:embed="rId3"/>
          <a:srcRect l="2726" r="2726"/>
          <a:stretch>
            <a:fillRect/>
          </a:stretch>
        </p:blipFill>
        <p:spPr>
          <a:xfrm>
            <a:off x="3866040" y="1603169"/>
            <a:ext cx="8325960" cy="4975431"/>
          </a:xfrm>
        </p:spPr>
      </p:pic>
    </p:spTree>
    <p:extLst>
      <p:ext uri="{BB962C8B-B14F-4D97-AF65-F5344CB8AC3E}">
        <p14:creationId xmlns:p14="http://schemas.microsoft.com/office/powerpoint/2010/main" val="1863081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C04374-EFC5-48ED-85C3-68DEC4BE8D4F}"/>
              </a:ext>
            </a:extLst>
          </p:cNvPr>
          <p:cNvSpPr>
            <a:spLocks noGrp="1"/>
          </p:cNvSpPr>
          <p:nvPr>
            <p:ph type="title"/>
          </p:nvPr>
        </p:nvSpPr>
        <p:spPr/>
        <p:txBody>
          <a:bodyPr/>
          <a:lstStyle/>
          <a:p>
            <a:r>
              <a:rPr lang="nb-NO" dirty="0"/>
              <a:t>Organising</a:t>
            </a:r>
          </a:p>
        </p:txBody>
      </p:sp>
      <p:sp>
        <p:nvSpPr>
          <p:cNvPr id="4" name="Plassholder for tekst 3">
            <a:extLst>
              <a:ext uri="{FF2B5EF4-FFF2-40B4-BE49-F238E27FC236}">
                <a16:creationId xmlns:a16="http://schemas.microsoft.com/office/drawing/2014/main" id="{908C9C18-D95C-4EB8-A99D-672AB55A9E28}"/>
              </a:ext>
            </a:extLst>
          </p:cNvPr>
          <p:cNvSpPr>
            <a:spLocks noGrp="1"/>
          </p:cNvSpPr>
          <p:nvPr>
            <p:ph type="body" sz="quarter" idx="11"/>
          </p:nvPr>
        </p:nvSpPr>
        <p:spPr>
          <a:xfrm>
            <a:off x="1583374" y="6578600"/>
            <a:ext cx="4189412" cy="327282"/>
          </a:xfrm>
        </p:spPr>
        <p:txBody>
          <a:bodyPr/>
          <a:lstStyle/>
          <a:p>
            <a:r>
              <a:rPr lang="nb-NO" dirty="0" err="1"/>
              <a:t>Ealenjárgga</a:t>
            </a:r>
            <a:r>
              <a:rPr lang="nb-NO" dirty="0"/>
              <a:t> </a:t>
            </a:r>
            <a:r>
              <a:rPr lang="nb-NO" dirty="0" err="1"/>
              <a:t>siida</a:t>
            </a:r>
            <a:r>
              <a:rPr lang="nb-NO" dirty="0"/>
              <a:t> </a:t>
            </a:r>
            <a:r>
              <a:rPr lang="nb-NO" dirty="0" err="1"/>
              <a:t>ráhkaneame</a:t>
            </a:r>
            <a:r>
              <a:rPr lang="nb-NO" dirty="0"/>
              <a:t> </a:t>
            </a:r>
            <a:r>
              <a:rPr lang="nb-NO" dirty="0" err="1"/>
              <a:t>johttát</a:t>
            </a:r>
            <a:r>
              <a:rPr lang="nb-NO" dirty="0"/>
              <a:t>./ </a:t>
            </a:r>
            <a:r>
              <a:rPr lang="nb-NO" dirty="0" err="1"/>
              <a:t>Ealenjárga</a:t>
            </a:r>
            <a:r>
              <a:rPr lang="nb-NO" dirty="0"/>
              <a:t> </a:t>
            </a:r>
            <a:r>
              <a:rPr lang="nb-NO" dirty="0" err="1"/>
              <a:t>siida</a:t>
            </a:r>
            <a:r>
              <a:rPr lang="nb-NO" dirty="0"/>
              <a:t> preparing </a:t>
            </a:r>
            <a:r>
              <a:rPr lang="nb-NO" dirty="0" err="1"/>
              <a:t>the</a:t>
            </a:r>
            <a:r>
              <a:rPr lang="nb-NO" dirty="0"/>
              <a:t> </a:t>
            </a:r>
            <a:r>
              <a:rPr lang="nb-NO" dirty="0" err="1"/>
              <a:t>springmoving</a:t>
            </a:r>
            <a:r>
              <a:rPr lang="nb-NO" dirty="0"/>
              <a:t>. 1973. Erik </a:t>
            </a:r>
            <a:r>
              <a:rPr lang="nb-NO" dirty="0" err="1"/>
              <a:t>Borg’s</a:t>
            </a:r>
            <a:r>
              <a:rPr lang="nb-NO" dirty="0"/>
              <a:t> </a:t>
            </a:r>
            <a:r>
              <a:rPr lang="nb-NO" dirty="0" err="1"/>
              <a:t>photo</a:t>
            </a:r>
            <a:r>
              <a:rPr lang="nb-NO" dirty="0"/>
              <a:t>. Samisk arkiv</a:t>
            </a:r>
          </a:p>
          <a:p>
            <a:endParaRPr lang="nb-NO" dirty="0"/>
          </a:p>
        </p:txBody>
      </p:sp>
      <p:sp>
        <p:nvSpPr>
          <p:cNvPr id="5" name="Plassholder for innhold 4">
            <a:extLst>
              <a:ext uri="{FF2B5EF4-FFF2-40B4-BE49-F238E27FC236}">
                <a16:creationId xmlns:a16="http://schemas.microsoft.com/office/drawing/2014/main" id="{5CAFFD29-371E-44C9-BDA1-0BDC7E970BB4}"/>
              </a:ext>
            </a:extLst>
          </p:cNvPr>
          <p:cNvSpPr>
            <a:spLocks noGrp="1"/>
          </p:cNvSpPr>
          <p:nvPr>
            <p:ph idx="1"/>
          </p:nvPr>
        </p:nvSpPr>
        <p:spPr>
          <a:xfrm>
            <a:off x="838200" y="1690688"/>
            <a:ext cx="4888832" cy="4367212"/>
          </a:xfrm>
        </p:spPr>
        <p:txBody>
          <a:bodyPr/>
          <a:lstStyle/>
          <a:p>
            <a:r>
              <a:rPr lang="nb-NO" dirty="0"/>
              <a:t>1948  Norske Reindriftsamers Landsforbund</a:t>
            </a:r>
            <a:endParaRPr lang="en-US" dirty="0"/>
          </a:p>
          <a:p>
            <a:r>
              <a:rPr lang="en-US" dirty="0"/>
              <a:t>1956 the Nordic Sami Council </a:t>
            </a:r>
          </a:p>
          <a:p>
            <a:r>
              <a:rPr lang="en-US" dirty="0"/>
              <a:t>1992 the Sámi Council – with Russia</a:t>
            </a:r>
          </a:p>
          <a:p>
            <a:r>
              <a:rPr lang="en-US" dirty="0"/>
              <a:t>NGO status within the UN system</a:t>
            </a:r>
          </a:p>
          <a:p>
            <a:endParaRPr lang="nb-NO" dirty="0"/>
          </a:p>
        </p:txBody>
      </p:sp>
      <p:pic>
        <p:nvPicPr>
          <p:cNvPr id="9" name="Plassholder for bilde 8">
            <a:extLst>
              <a:ext uri="{FF2B5EF4-FFF2-40B4-BE49-F238E27FC236}">
                <a16:creationId xmlns:a16="http://schemas.microsoft.com/office/drawing/2014/main" id="{85202AC2-5A92-4825-BB4A-9AA1B022CA18}"/>
              </a:ext>
            </a:extLst>
          </p:cNvPr>
          <p:cNvPicPr>
            <a:picLocks noGrp="1" noChangeAspect="1"/>
          </p:cNvPicPr>
          <p:nvPr>
            <p:ph type="pic" sz="quarter" idx="10"/>
          </p:nvPr>
        </p:nvPicPr>
        <p:blipFill>
          <a:blip r:embed="rId3"/>
          <a:srcRect l="874" r="874"/>
          <a:stretch>
            <a:fillRect/>
          </a:stretch>
        </p:blipFill>
        <p:spPr>
          <a:xfrm>
            <a:off x="5761038" y="2098307"/>
            <a:ext cx="6430962" cy="4480293"/>
          </a:xfrm>
          <a:prstGeom prst="rect">
            <a:avLst/>
          </a:prstGeom>
        </p:spPr>
      </p:pic>
    </p:spTree>
    <p:extLst>
      <p:ext uri="{BB962C8B-B14F-4D97-AF65-F5344CB8AC3E}">
        <p14:creationId xmlns:p14="http://schemas.microsoft.com/office/powerpoint/2010/main" val="411555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BC9DC0-72DB-48EB-A5C0-0AA05E1C035D}"/>
              </a:ext>
            </a:extLst>
          </p:cNvPr>
          <p:cNvSpPr>
            <a:spLocks noGrp="1"/>
          </p:cNvSpPr>
          <p:nvPr>
            <p:ph type="title"/>
          </p:nvPr>
        </p:nvSpPr>
        <p:spPr>
          <a:xfrm>
            <a:off x="838200" y="520823"/>
            <a:ext cx="10515600" cy="1509996"/>
          </a:xfrm>
        </p:spPr>
        <p:txBody>
          <a:bodyPr>
            <a:normAutofit/>
          </a:bodyPr>
          <a:lstStyle/>
          <a:p>
            <a:r>
              <a:rPr lang="nb-NO" dirty="0"/>
              <a:t>The Alta Case 1968-82</a:t>
            </a:r>
            <a:br>
              <a:rPr lang="nb-NO" dirty="0"/>
            </a:br>
            <a:r>
              <a:rPr lang="nb-NO" sz="2000" dirty="0"/>
              <a:t>Hunger </a:t>
            </a:r>
            <a:r>
              <a:rPr lang="nb-NO" sz="2000" dirty="0" err="1"/>
              <a:t>strikes</a:t>
            </a:r>
            <a:r>
              <a:rPr lang="nb-NO" sz="2000" dirty="0"/>
              <a:t> by </a:t>
            </a:r>
            <a:r>
              <a:rPr lang="nb-NO" sz="2000" dirty="0" err="1"/>
              <a:t>the</a:t>
            </a:r>
            <a:r>
              <a:rPr lang="nb-NO" sz="2000" dirty="0"/>
              <a:t> Parliament 1979, 1981</a:t>
            </a:r>
            <a:br>
              <a:rPr lang="nb-NO" sz="2000" dirty="0"/>
            </a:br>
            <a:endParaRPr lang="nb-NO" sz="2000" dirty="0"/>
          </a:p>
        </p:txBody>
      </p:sp>
      <p:pic>
        <p:nvPicPr>
          <p:cNvPr id="7" name="Plassholder for bilde 6">
            <a:extLst>
              <a:ext uri="{FF2B5EF4-FFF2-40B4-BE49-F238E27FC236}">
                <a16:creationId xmlns:a16="http://schemas.microsoft.com/office/drawing/2014/main" id="{75320B6F-16AB-4E56-A729-B30D82CBD00B}"/>
              </a:ext>
            </a:extLst>
          </p:cNvPr>
          <p:cNvPicPr>
            <a:picLocks noGrp="1" noChangeAspect="1"/>
          </p:cNvPicPr>
          <p:nvPr>
            <p:ph type="pic" sz="quarter" idx="10"/>
          </p:nvPr>
        </p:nvPicPr>
        <p:blipFill>
          <a:blip r:embed="rId3"/>
          <a:srcRect t="11208" b="11208"/>
          <a:stretch>
            <a:fillRect/>
          </a:stretch>
        </p:blipFill>
        <p:spPr/>
      </p:pic>
      <p:sp>
        <p:nvSpPr>
          <p:cNvPr id="4" name="Plassholder for tekst 3">
            <a:extLst>
              <a:ext uri="{FF2B5EF4-FFF2-40B4-BE49-F238E27FC236}">
                <a16:creationId xmlns:a16="http://schemas.microsoft.com/office/drawing/2014/main" id="{B8DE1FF1-192F-4458-80F9-C15730FC9101}"/>
              </a:ext>
            </a:extLst>
          </p:cNvPr>
          <p:cNvSpPr>
            <a:spLocks noGrp="1"/>
          </p:cNvSpPr>
          <p:nvPr>
            <p:ph type="body" sz="quarter" idx="11"/>
          </p:nvPr>
        </p:nvSpPr>
        <p:spPr>
          <a:xfrm>
            <a:off x="2770188" y="6251317"/>
            <a:ext cx="5232400" cy="736623"/>
          </a:xfrm>
        </p:spPr>
        <p:txBody>
          <a:bodyPr/>
          <a:lstStyle/>
          <a:p>
            <a:r>
              <a:rPr lang="nb-NO" dirty="0"/>
              <a:t>Photo: Kim Hart, Scanpix</a:t>
            </a:r>
          </a:p>
        </p:txBody>
      </p:sp>
      <p:pic>
        <p:nvPicPr>
          <p:cNvPr id="9" name="Plassholder for innhold 8" descr="Et bilde som inneholder person, utendørs, personer, bygning&#10;&#10;Automatisk generert beskrivelse">
            <a:extLst>
              <a:ext uri="{FF2B5EF4-FFF2-40B4-BE49-F238E27FC236}">
                <a16:creationId xmlns:a16="http://schemas.microsoft.com/office/drawing/2014/main" id="{C3135803-ED15-4F60-AF9C-3CD3EB2E923F}"/>
              </a:ext>
            </a:extLst>
          </p:cNvPr>
          <p:cNvPicPr>
            <a:picLocks noGrp="1" noChangeAspect="1"/>
          </p:cNvPicPr>
          <p:nvPr>
            <p:ph idx="1"/>
          </p:nvPr>
        </p:nvPicPr>
        <p:blipFill>
          <a:blip r:embed="rId4"/>
          <a:stretch>
            <a:fillRect/>
          </a:stretch>
        </p:blipFill>
        <p:spPr>
          <a:xfrm>
            <a:off x="965944" y="1887504"/>
            <a:ext cx="4970496" cy="4970496"/>
          </a:xfrm>
        </p:spPr>
      </p:pic>
    </p:spTree>
    <p:extLst>
      <p:ext uri="{BB962C8B-B14F-4D97-AF65-F5344CB8AC3E}">
        <p14:creationId xmlns:p14="http://schemas.microsoft.com/office/powerpoint/2010/main" val="1573872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BE9EE5-F2ED-465D-ADA6-16C76E27E3C2}"/>
              </a:ext>
            </a:extLst>
          </p:cNvPr>
          <p:cNvSpPr>
            <a:spLocks noGrp="1"/>
          </p:cNvSpPr>
          <p:nvPr>
            <p:ph type="title"/>
          </p:nvPr>
        </p:nvSpPr>
        <p:spPr/>
        <p:txBody>
          <a:bodyPr/>
          <a:lstStyle/>
          <a:p>
            <a:r>
              <a:rPr lang="nb-NO" dirty="0" err="1"/>
              <a:t>Growing</a:t>
            </a:r>
            <a:r>
              <a:rPr lang="nb-NO" dirty="0"/>
              <a:t> support</a:t>
            </a:r>
          </a:p>
        </p:txBody>
      </p:sp>
      <p:sp>
        <p:nvSpPr>
          <p:cNvPr id="4" name="Plassholder for tekst 3">
            <a:extLst>
              <a:ext uri="{FF2B5EF4-FFF2-40B4-BE49-F238E27FC236}">
                <a16:creationId xmlns:a16="http://schemas.microsoft.com/office/drawing/2014/main" id="{A13086DE-FEC3-4348-8D72-F53A1EA8DEDD}"/>
              </a:ext>
            </a:extLst>
          </p:cNvPr>
          <p:cNvSpPr>
            <a:spLocks noGrp="1"/>
          </p:cNvSpPr>
          <p:nvPr>
            <p:ph type="body" sz="quarter" idx="11"/>
          </p:nvPr>
        </p:nvSpPr>
        <p:spPr/>
        <p:txBody>
          <a:bodyPr/>
          <a:lstStyle/>
          <a:p>
            <a:endParaRPr lang="nb-NO"/>
          </a:p>
        </p:txBody>
      </p:sp>
      <p:pic>
        <p:nvPicPr>
          <p:cNvPr id="13" name="Plassholder for innhold 12">
            <a:extLst>
              <a:ext uri="{FF2B5EF4-FFF2-40B4-BE49-F238E27FC236}">
                <a16:creationId xmlns:a16="http://schemas.microsoft.com/office/drawing/2014/main" id="{1F993C36-94D0-48A9-A9F8-44DA0396079F}"/>
              </a:ext>
            </a:extLst>
          </p:cNvPr>
          <p:cNvPicPr>
            <a:picLocks noGrp="1" noChangeAspect="1"/>
          </p:cNvPicPr>
          <p:nvPr>
            <p:ph idx="1"/>
          </p:nvPr>
        </p:nvPicPr>
        <p:blipFill>
          <a:blip r:embed="rId3"/>
          <a:stretch>
            <a:fillRect/>
          </a:stretch>
        </p:blipFill>
        <p:spPr>
          <a:xfrm>
            <a:off x="-36909" y="2434856"/>
            <a:ext cx="7635574" cy="4326825"/>
          </a:xfrm>
          <a:prstGeom prst="rect">
            <a:avLst/>
          </a:prstGeom>
        </p:spPr>
      </p:pic>
      <p:pic>
        <p:nvPicPr>
          <p:cNvPr id="7" name="Plassholder for bilde 6" descr="Et bilde som inneholder mat&#10;&#10;Automatisk generert beskrivelse">
            <a:extLst>
              <a:ext uri="{FF2B5EF4-FFF2-40B4-BE49-F238E27FC236}">
                <a16:creationId xmlns:a16="http://schemas.microsoft.com/office/drawing/2014/main" id="{13FA1BA5-0065-46FF-9E8B-04BAE68EE498}"/>
              </a:ext>
            </a:extLst>
          </p:cNvPr>
          <p:cNvPicPr>
            <a:picLocks noGrp="1" noChangeAspect="1"/>
          </p:cNvPicPr>
          <p:nvPr>
            <p:ph type="pic" sz="quarter" idx="10"/>
          </p:nvPr>
        </p:nvPicPr>
        <p:blipFill>
          <a:blip r:embed="rId4"/>
          <a:srcRect l="30858" r="30858"/>
          <a:stretch>
            <a:fillRect/>
          </a:stretch>
        </p:blipFill>
        <p:spPr>
          <a:xfrm>
            <a:off x="6760783" y="181230"/>
            <a:ext cx="5945124" cy="6883069"/>
          </a:xfrm>
        </p:spPr>
      </p:pic>
    </p:spTree>
    <p:extLst>
      <p:ext uri="{BB962C8B-B14F-4D97-AF65-F5344CB8AC3E}">
        <p14:creationId xmlns:p14="http://schemas.microsoft.com/office/powerpoint/2010/main" val="3833811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4D57DD-0ECE-4B3A-A4E0-D1922BEEF4A9}"/>
              </a:ext>
            </a:extLst>
          </p:cNvPr>
          <p:cNvSpPr>
            <a:spLocks noGrp="1"/>
          </p:cNvSpPr>
          <p:nvPr>
            <p:ph type="title"/>
          </p:nvPr>
        </p:nvSpPr>
        <p:spPr/>
        <p:txBody>
          <a:bodyPr>
            <a:normAutofit/>
          </a:bodyPr>
          <a:lstStyle/>
          <a:p>
            <a:r>
              <a:rPr lang="nb-NO" sz="2800" dirty="0" err="1"/>
              <a:t>Occupation</a:t>
            </a:r>
            <a:r>
              <a:rPr lang="nb-NO" sz="2800" dirty="0"/>
              <a:t> </a:t>
            </a:r>
            <a:r>
              <a:rPr lang="nb-NO" sz="2800" dirty="0" err="1"/>
              <a:t>PM’s</a:t>
            </a:r>
            <a:r>
              <a:rPr lang="nb-NO" sz="2800" dirty="0"/>
              <a:t> </a:t>
            </a:r>
            <a:r>
              <a:rPr lang="nb-NO" sz="2800" dirty="0" err="1"/>
              <a:t>office</a:t>
            </a:r>
            <a:br>
              <a:rPr lang="nb-NO" sz="2800" dirty="0"/>
            </a:br>
            <a:r>
              <a:rPr lang="nb-NO" sz="2800" dirty="0"/>
              <a:t>The </a:t>
            </a:r>
            <a:r>
              <a:rPr lang="nb-NO" sz="2800" dirty="0" err="1"/>
              <a:t>new</a:t>
            </a:r>
            <a:r>
              <a:rPr lang="nb-NO" sz="2800" dirty="0"/>
              <a:t> dam. The </a:t>
            </a:r>
            <a:r>
              <a:rPr lang="nb-NO" sz="2800" dirty="0" err="1"/>
              <a:t>village</a:t>
            </a:r>
            <a:r>
              <a:rPr lang="nb-NO" sz="2800" dirty="0"/>
              <a:t> </a:t>
            </a:r>
            <a:r>
              <a:rPr lang="nb-NO" sz="2800" dirty="0" err="1"/>
              <a:t>Máze</a:t>
            </a:r>
            <a:r>
              <a:rPr lang="nb-NO" sz="2800" dirty="0"/>
              <a:t> </a:t>
            </a:r>
            <a:r>
              <a:rPr lang="nb-NO" sz="2800" dirty="0" err="1"/>
              <a:t>saved</a:t>
            </a:r>
            <a:endParaRPr lang="nb-NO" sz="2800" dirty="0"/>
          </a:p>
        </p:txBody>
      </p:sp>
      <p:sp>
        <p:nvSpPr>
          <p:cNvPr id="4" name="Plassholder for tekst 3">
            <a:extLst>
              <a:ext uri="{FF2B5EF4-FFF2-40B4-BE49-F238E27FC236}">
                <a16:creationId xmlns:a16="http://schemas.microsoft.com/office/drawing/2014/main" id="{2C5D1EDB-4FAA-4250-83BE-16FC7F872C62}"/>
              </a:ext>
            </a:extLst>
          </p:cNvPr>
          <p:cNvSpPr>
            <a:spLocks noGrp="1"/>
          </p:cNvSpPr>
          <p:nvPr>
            <p:ph type="body" sz="quarter" idx="11"/>
          </p:nvPr>
        </p:nvSpPr>
        <p:spPr>
          <a:xfrm>
            <a:off x="616017" y="6356793"/>
            <a:ext cx="5861785" cy="573396"/>
          </a:xfrm>
        </p:spPr>
        <p:txBody>
          <a:bodyPr/>
          <a:lstStyle/>
          <a:p>
            <a:r>
              <a:rPr lang="nb-NO" dirty="0"/>
              <a:t>Photo: </a:t>
            </a:r>
            <a:r>
              <a:rPr lang="de-DE" i="1" dirty="0"/>
              <a:t>Foto: Erik </a:t>
            </a:r>
            <a:r>
              <a:rPr lang="de-DE" i="1" dirty="0" err="1"/>
              <a:t>Thorberg</a:t>
            </a:r>
            <a:r>
              <a:rPr lang="de-DE" i="1" dirty="0"/>
              <a:t> / </a:t>
            </a:r>
            <a:r>
              <a:rPr lang="de-DE" i="1" dirty="0" err="1"/>
              <a:t>SCANPIX</a:t>
            </a:r>
            <a:r>
              <a:rPr lang="de-DE" i="1" dirty="0"/>
              <a:t>. 08.02.1981. </a:t>
            </a:r>
          </a:p>
          <a:p>
            <a:r>
              <a:rPr lang="nb-NO" dirty="0"/>
              <a:t>Kai Erik Bull, NRK</a:t>
            </a:r>
          </a:p>
        </p:txBody>
      </p:sp>
      <p:pic>
        <p:nvPicPr>
          <p:cNvPr id="13" name="Plassholder for innhold 12" descr="Et bilde som inneholder person, mann, sitter, personer&#10;&#10;Automatisk generert beskrivelse">
            <a:extLst>
              <a:ext uri="{FF2B5EF4-FFF2-40B4-BE49-F238E27FC236}">
                <a16:creationId xmlns:a16="http://schemas.microsoft.com/office/drawing/2014/main" id="{9175DF4B-D790-47EE-A54D-500D2C61D0C7}"/>
              </a:ext>
            </a:extLst>
          </p:cNvPr>
          <p:cNvPicPr>
            <a:picLocks noGrp="1" noChangeAspect="1"/>
          </p:cNvPicPr>
          <p:nvPr>
            <p:ph idx="1"/>
          </p:nvPr>
        </p:nvPicPr>
        <p:blipFill>
          <a:blip r:embed="rId3"/>
          <a:stretch>
            <a:fillRect/>
          </a:stretch>
        </p:blipFill>
        <p:spPr>
          <a:xfrm>
            <a:off x="-292892" y="2317354"/>
            <a:ext cx="7635263" cy="3817632"/>
          </a:xfrm>
        </p:spPr>
      </p:pic>
      <p:pic>
        <p:nvPicPr>
          <p:cNvPr id="8" name="Plassholder for bilde 7" descr="Et bilde som inneholder snø, utendørs, dekket, stein&#10;&#10;Automatisk generert beskrivelse">
            <a:extLst>
              <a:ext uri="{FF2B5EF4-FFF2-40B4-BE49-F238E27FC236}">
                <a16:creationId xmlns:a16="http://schemas.microsoft.com/office/drawing/2014/main" id="{BA6DD748-7C27-49E3-A171-F18B7F5FEC4E}"/>
              </a:ext>
            </a:extLst>
          </p:cNvPr>
          <p:cNvPicPr>
            <a:picLocks noGrp="1" noChangeAspect="1"/>
          </p:cNvPicPr>
          <p:nvPr>
            <p:ph type="pic" sz="quarter" idx="10"/>
          </p:nvPr>
        </p:nvPicPr>
        <p:blipFill>
          <a:blip r:embed="rId4"/>
          <a:srcRect l="25708" r="25708"/>
          <a:stretch>
            <a:fillRect/>
          </a:stretch>
        </p:blipFill>
        <p:spPr/>
      </p:pic>
    </p:spTree>
    <p:extLst>
      <p:ext uri="{BB962C8B-B14F-4D97-AF65-F5344CB8AC3E}">
        <p14:creationId xmlns:p14="http://schemas.microsoft.com/office/powerpoint/2010/main" val="2939772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C9F633-A13B-427A-996F-0D4156416848}"/>
              </a:ext>
            </a:extLst>
          </p:cNvPr>
          <p:cNvSpPr>
            <a:spLocks noGrp="1"/>
          </p:cNvSpPr>
          <p:nvPr>
            <p:ph type="title"/>
          </p:nvPr>
        </p:nvSpPr>
        <p:spPr/>
        <p:txBody>
          <a:bodyPr/>
          <a:lstStyle/>
          <a:p>
            <a:r>
              <a:rPr lang="nb-NO" dirty="0"/>
              <a:t>As a </a:t>
            </a:r>
            <a:r>
              <a:rPr lang="nb-NO" dirty="0" err="1"/>
              <a:t>result</a:t>
            </a:r>
            <a:endParaRPr lang="nb-NO" dirty="0"/>
          </a:p>
        </p:txBody>
      </p:sp>
      <p:sp>
        <p:nvSpPr>
          <p:cNvPr id="4" name="Plassholder for tekst 3">
            <a:extLst>
              <a:ext uri="{FF2B5EF4-FFF2-40B4-BE49-F238E27FC236}">
                <a16:creationId xmlns:a16="http://schemas.microsoft.com/office/drawing/2014/main" id="{D8750EC4-E947-4D60-B84B-21E52F8F7D43}"/>
              </a:ext>
            </a:extLst>
          </p:cNvPr>
          <p:cNvSpPr>
            <a:spLocks noGrp="1"/>
          </p:cNvSpPr>
          <p:nvPr>
            <p:ph type="body" sz="quarter" idx="11"/>
          </p:nvPr>
        </p:nvSpPr>
        <p:spPr>
          <a:xfrm>
            <a:off x="698408" y="6173536"/>
            <a:ext cx="4189412" cy="327282"/>
          </a:xfrm>
        </p:spPr>
        <p:txBody>
          <a:bodyPr/>
          <a:lstStyle/>
          <a:p>
            <a:r>
              <a:rPr lang="nb-NO" dirty="0"/>
              <a:t>Photo: </a:t>
            </a:r>
            <a:r>
              <a:rPr lang="nb-NO" dirty="0" err="1"/>
              <a:t>Sámediggi</a:t>
            </a:r>
            <a:endParaRPr lang="nb-NO" dirty="0"/>
          </a:p>
        </p:txBody>
      </p:sp>
      <p:sp>
        <p:nvSpPr>
          <p:cNvPr id="5" name="Plassholder for innhold 4">
            <a:extLst>
              <a:ext uri="{FF2B5EF4-FFF2-40B4-BE49-F238E27FC236}">
                <a16:creationId xmlns:a16="http://schemas.microsoft.com/office/drawing/2014/main" id="{FABEA504-7C66-4144-A0A2-DEC1A2DE55C8}"/>
              </a:ext>
            </a:extLst>
          </p:cNvPr>
          <p:cNvSpPr>
            <a:spLocks noGrp="1"/>
          </p:cNvSpPr>
          <p:nvPr>
            <p:ph idx="1"/>
          </p:nvPr>
        </p:nvSpPr>
        <p:spPr>
          <a:xfrm>
            <a:off x="770021" y="1690688"/>
            <a:ext cx="4257591" cy="4367212"/>
          </a:xfrm>
        </p:spPr>
        <p:txBody>
          <a:bodyPr>
            <a:normAutofit lnSpcReduction="10000"/>
          </a:bodyPr>
          <a:lstStyle/>
          <a:p>
            <a:r>
              <a:rPr lang="nb-NO" dirty="0" err="1">
                <a:solidFill>
                  <a:prstClr val="black"/>
                </a:solidFill>
              </a:rPr>
              <a:t>Process</a:t>
            </a:r>
            <a:r>
              <a:rPr lang="nb-NO" dirty="0">
                <a:solidFill>
                  <a:prstClr val="black"/>
                </a:solidFill>
              </a:rPr>
              <a:t> from </a:t>
            </a:r>
            <a:r>
              <a:rPr lang="nb-NO" dirty="0" err="1">
                <a:solidFill>
                  <a:prstClr val="black"/>
                </a:solidFill>
              </a:rPr>
              <a:t>national</a:t>
            </a:r>
            <a:r>
              <a:rPr lang="nb-NO" dirty="0">
                <a:solidFill>
                  <a:prstClr val="black"/>
                </a:solidFill>
              </a:rPr>
              <a:t> </a:t>
            </a:r>
            <a:r>
              <a:rPr lang="nb-NO" dirty="0" err="1">
                <a:solidFill>
                  <a:prstClr val="black"/>
                </a:solidFill>
              </a:rPr>
              <a:t>monoculture</a:t>
            </a:r>
            <a:r>
              <a:rPr lang="nb-NO" dirty="0">
                <a:solidFill>
                  <a:prstClr val="black"/>
                </a:solidFill>
              </a:rPr>
              <a:t> to </a:t>
            </a:r>
            <a:r>
              <a:rPr lang="nb-NO" dirty="0" err="1">
                <a:solidFill>
                  <a:prstClr val="black"/>
                </a:solidFill>
              </a:rPr>
              <a:t>diversity</a:t>
            </a:r>
            <a:r>
              <a:rPr lang="nb-NO" dirty="0">
                <a:solidFill>
                  <a:prstClr val="black"/>
                </a:solidFill>
              </a:rPr>
              <a:t>, 	from 1980’s </a:t>
            </a:r>
            <a:r>
              <a:rPr lang="nb-NO" dirty="0" err="1">
                <a:solidFill>
                  <a:prstClr val="black"/>
                </a:solidFill>
              </a:rPr>
              <a:t>onwards</a:t>
            </a:r>
            <a:endParaRPr lang="nb-NO" dirty="0">
              <a:solidFill>
                <a:prstClr val="black"/>
              </a:solidFill>
            </a:endParaRPr>
          </a:p>
          <a:p>
            <a:r>
              <a:rPr lang="nb-NO" dirty="0" err="1"/>
              <a:t>Sámediggi</a:t>
            </a:r>
            <a:r>
              <a:rPr lang="nb-NO" dirty="0"/>
              <a:t>. The Norwegian </a:t>
            </a:r>
            <a:r>
              <a:rPr lang="nb-NO" dirty="0" err="1"/>
              <a:t>Sámi</a:t>
            </a:r>
            <a:r>
              <a:rPr lang="nb-NO" dirty="0"/>
              <a:t> Parliament – 1989</a:t>
            </a:r>
          </a:p>
          <a:p>
            <a:r>
              <a:rPr lang="nb-NO" dirty="0" err="1"/>
              <a:t>Sámediggi</a:t>
            </a:r>
            <a:r>
              <a:rPr lang="nb-NO" dirty="0"/>
              <a:t> in </a:t>
            </a:r>
            <a:r>
              <a:rPr lang="nb-NO" dirty="0" err="1"/>
              <a:t>Sweden</a:t>
            </a:r>
            <a:r>
              <a:rPr lang="nb-NO" dirty="0"/>
              <a:t> in 1992</a:t>
            </a:r>
          </a:p>
          <a:p>
            <a:r>
              <a:rPr lang="nb-NO" dirty="0" err="1"/>
              <a:t>Sámediggi</a:t>
            </a:r>
            <a:r>
              <a:rPr lang="nb-NO" dirty="0"/>
              <a:t> in Finland 1996 	</a:t>
            </a:r>
          </a:p>
          <a:p>
            <a:pPr lvl="1"/>
            <a:r>
              <a:rPr lang="nb-NO" dirty="0"/>
              <a:t>a </a:t>
            </a:r>
            <a:r>
              <a:rPr lang="nb-NO" dirty="0" err="1"/>
              <a:t>Sámidelegation</a:t>
            </a:r>
            <a:r>
              <a:rPr lang="nb-NO" dirty="0"/>
              <a:t> 1971 - </a:t>
            </a:r>
            <a:r>
              <a:rPr lang="nb-NO" dirty="0" err="1"/>
              <a:t>one</a:t>
            </a:r>
            <a:r>
              <a:rPr lang="nb-NO" dirty="0"/>
              <a:t> </a:t>
            </a:r>
            <a:r>
              <a:rPr lang="nb-NO" dirty="0" err="1"/>
              <a:t>of</a:t>
            </a:r>
            <a:r>
              <a:rPr lang="nb-NO" dirty="0"/>
              <a:t> </a:t>
            </a:r>
            <a:r>
              <a:rPr lang="nb-NO" dirty="0" err="1"/>
              <a:t>the</a:t>
            </a:r>
            <a:r>
              <a:rPr lang="nb-NO" dirty="0"/>
              <a:t> </a:t>
            </a:r>
            <a:r>
              <a:rPr lang="nb-NO" dirty="0" err="1"/>
              <a:t>inspirations</a:t>
            </a:r>
            <a:r>
              <a:rPr lang="nb-NO" dirty="0"/>
              <a:t> for </a:t>
            </a:r>
            <a:r>
              <a:rPr lang="nb-NO" dirty="0" err="1"/>
              <a:t>the</a:t>
            </a:r>
            <a:r>
              <a:rPr lang="nb-NO" dirty="0"/>
              <a:t> </a:t>
            </a:r>
            <a:r>
              <a:rPr lang="nb-NO" dirty="0" err="1"/>
              <a:t>Sámediggi</a:t>
            </a:r>
            <a:endParaRPr lang="nb-NO" dirty="0"/>
          </a:p>
        </p:txBody>
      </p:sp>
      <p:pic>
        <p:nvPicPr>
          <p:cNvPr id="9" name="Plassholder for bilde 8">
            <a:extLst>
              <a:ext uri="{FF2B5EF4-FFF2-40B4-BE49-F238E27FC236}">
                <a16:creationId xmlns:a16="http://schemas.microsoft.com/office/drawing/2014/main" id="{6DC9C59D-29E2-41BA-AC17-627C62785740}"/>
              </a:ext>
            </a:extLst>
          </p:cNvPr>
          <p:cNvPicPr>
            <a:picLocks noGrp="1" noChangeAspect="1"/>
          </p:cNvPicPr>
          <p:nvPr>
            <p:ph type="pic" sz="quarter" idx="10"/>
          </p:nvPr>
        </p:nvPicPr>
        <p:blipFill>
          <a:blip r:embed="rId3"/>
          <a:srcRect l="9513" r="9513"/>
          <a:stretch>
            <a:fillRect/>
          </a:stretch>
        </p:blipFill>
        <p:spPr>
          <a:xfrm>
            <a:off x="4833938" y="520700"/>
            <a:ext cx="7358062" cy="6057900"/>
          </a:xfrm>
          <a:prstGeom prst="rect">
            <a:avLst/>
          </a:prstGeom>
        </p:spPr>
      </p:pic>
    </p:spTree>
    <p:extLst>
      <p:ext uri="{BB962C8B-B14F-4D97-AF65-F5344CB8AC3E}">
        <p14:creationId xmlns:p14="http://schemas.microsoft.com/office/powerpoint/2010/main" val="2077499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0E820F-C388-4AD4-802A-F146433D4DEE}"/>
              </a:ext>
            </a:extLst>
          </p:cNvPr>
          <p:cNvSpPr>
            <a:spLocks noGrp="1"/>
          </p:cNvSpPr>
          <p:nvPr>
            <p:ph type="title"/>
          </p:nvPr>
        </p:nvSpPr>
        <p:spPr/>
        <p:txBody>
          <a:bodyPr/>
          <a:lstStyle/>
          <a:p>
            <a:r>
              <a:rPr lang="nb-NO" dirty="0"/>
              <a:t>The </a:t>
            </a:r>
            <a:r>
              <a:rPr lang="nb-NO" dirty="0" err="1"/>
              <a:t>Sámediggi’s</a:t>
            </a:r>
            <a:r>
              <a:rPr lang="nb-NO" dirty="0"/>
              <a:t> </a:t>
            </a:r>
            <a:r>
              <a:rPr lang="nb-NO" dirty="0" err="1"/>
              <a:t>plenary</a:t>
            </a:r>
            <a:r>
              <a:rPr lang="nb-NO" dirty="0"/>
              <a:t> 2017-2021</a:t>
            </a:r>
          </a:p>
        </p:txBody>
      </p:sp>
      <p:pic>
        <p:nvPicPr>
          <p:cNvPr id="6" name="Plassholder for bilde 5">
            <a:extLst>
              <a:ext uri="{FF2B5EF4-FFF2-40B4-BE49-F238E27FC236}">
                <a16:creationId xmlns:a16="http://schemas.microsoft.com/office/drawing/2014/main" id="{9FA01947-8EC6-44A1-8D51-F27B5EBCF9A7}"/>
              </a:ext>
            </a:extLst>
          </p:cNvPr>
          <p:cNvPicPr>
            <a:picLocks noGrp="1" noChangeAspect="1"/>
          </p:cNvPicPr>
          <p:nvPr>
            <p:ph type="pic" sz="quarter" idx="10"/>
          </p:nvPr>
        </p:nvPicPr>
        <p:blipFill>
          <a:blip r:embed="rId3"/>
          <a:srcRect t="2337" b="2337"/>
          <a:stretch>
            <a:fillRect/>
          </a:stretch>
        </p:blipFill>
        <p:spPr>
          <a:xfrm>
            <a:off x="4827588" y="1776413"/>
            <a:ext cx="7427912" cy="4802187"/>
          </a:xfrm>
          <a:prstGeom prst="rect">
            <a:avLst/>
          </a:prstGeom>
        </p:spPr>
      </p:pic>
      <p:sp>
        <p:nvSpPr>
          <p:cNvPr id="4" name="Plassholder for tekst 3">
            <a:extLst>
              <a:ext uri="{FF2B5EF4-FFF2-40B4-BE49-F238E27FC236}">
                <a16:creationId xmlns:a16="http://schemas.microsoft.com/office/drawing/2014/main" id="{87221DA0-52C7-43D0-A8B6-DB8C755494B4}"/>
              </a:ext>
            </a:extLst>
          </p:cNvPr>
          <p:cNvSpPr>
            <a:spLocks noGrp="1"/>
          </p:cNvSpPr>
          <p:nvPr>
            <p:ph type="body" sz="quarter" idx="11"/>
          </p:nvPr>
        </p:nvSpPr>
        <p:spPr>
          <a:xfrm>
            <a:off x="595239" y="6173536"/>
            <a:ext cx="4189412" cy="327282"/>
          </a:xfrm>
        </p:spPr>
        <p:txBody>
          <a:bodyPr/>
          <a:lstStyle/>
          <a:p>
            <a:r>
              <a:rPr lang="nb-NO" dirty="0"/>
              <a:t>Photo: </a:t>
            </a:r>
            <a:r>
              <a:rPr lang="nb-NO" dirty="0" err="1"/>
              <a:t>Sámediggi</a:t>
            </a:r>
            <a:endParaRPr lang="nb-NO" dirty="0"/>
          </a:p>
        </p:txBody>
      </p:sp>
      <p:sp>
        <p:nvSpPr>
          <p:cNvPr id="5" name="Plassholder for innhold 4">
            <a:extLst>
              <a:ext uri="{FF2B5EF4-FFF2-40B4-BE49-F238E27FC236}">
                <a16:creationId xmlns:a16="http://schemas.microsoft.com/office/drawing/2014/main" id="{1AD14E1D-0FFF-43EC-8B2D-22E9F9E81B4C}"/>
              </a:ext>
            </a:extLst>
          </p:cNvPr>
          <p:cNvSpPr>
            <a:spLocks noGrp="1"/>
          </p:cNvSpPr>
          <p:nvPr>
            <p:ph idx="1"/>
          </p:nvPr>
        </p:nvSpPr>
        <p:spPr>
          <a:xfrm>
            <a:off x="838200" y="1690688"/>
            <a:ext cx="3946451" cy="4367212"/>
          </a:xfrm>
        </p:spPr>
        <p:txBody>
          <a:bodyPr/>
          <a:lstStyle/>
          <a:p>
            <a:r>
              <a:rPr lang="nb-NO" dirty="0" err="1"/>
              <a:t>Ordinary</a:t>
            </a:r>
            <a:r>
              <a:rPr lang="nb-NO" dirty="0"/>
              <a:t> </a:t>
            </a:r>
            <a:r>
              <a:rPr lang="nb-NO" dirty="0" err="1"/>
              <a:t>parties</a:t>
            </a:r>
            <a:endParaRPr lang="nb-NO" dirty="0"/>
          </a:p>
          <a:p>
            <a:r>
              <a:rPr lang="nb-NO" dirty="0" err="1"/>
              <a:t>Unique</a:t>
            </a:r>
            <a:r>
              <a:rPr lang="nb-NO" dirty="0"/>
              <a:t> </a:t>
            </a:r>
            <a:r>
              <a:rPr lang="nb-NO" dirty="0" err="1"/>
              <a:t>Sámi</a:t>
            </a:r>
            <a:r>
              <a:rPr lang="nb-NO" dirty="0"/>
              <a:t> </a:t>
            </a:r>
            <a:r>
              <a:rPr lang="nb-NO" dirty="0" err="1"/>
              <a:t>parties</a:t>
            </a:r>
            <a:endParaRPr lang="nb-NO" dirty="0"/>
          </a:p>
        </p:txBody>
      </p:sp>
    </p:spTree>
    <p:extLst>
      <p:ext uri="{BB962C8B-B14F-4D97-AF65-F5344CB8AC3E}">
        <p14:creationId xmlns:p14="http://schemas.microsoft.com/office/powerpoint/2010/main" val="842604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1224213" y="769932"/>
            <a:ext cx="9743574" cy="646331"/>
          </a:xfrm>
          <a:prstGeom prst="rect">
            <a:avLst/>
          </a:prstGeom>
          <a:noFill/>
        </p:spPr>
        <p:txBody>
          <a:bodyPr wrap="square" rtlCol="0">
            <a:spAutoFit/>
          </a:bodyPr>
          <a:lstStyle/>
          <a:p>
            <a:pPr lvl="0"/>
            <a:r>
              <a:rPr lang="sv-SE" sz="3600" dirty="0">
                <a:latin typeface="Calibri Light" panose="020F0302020204030204" pitchFamily="34" charset="0"/>
                <a:cs typeface="Calibri Light" panose="020F0302020204030204" pitchFamily="34" charset="0"/>
              </a:rPr>
              <a:t>The Norwegian Constitution</a:t>
            </a:r>
            <a:r>
              <a:rPr kumimoji="0" lang="sv-SE" sz="3600" b="0" i="0" u="none" strike="noStrike" kern="1200" cap="none" spc="0" normalizeH="0" baseline="0" noProof="0" dirty="0">
                <a:ln>
                  <a:noFill/>
                </a:ln>
                <a:effectLst/>
                <a:uLnTx/>
                <a:uFillTx/>
                <a:latin typeface="Calibri Light" panose="020F0302020204030204" pitchFamily="34" charset="0"/>
                <a:cs typeface="Calibri Light" panose="020F0302020204030204" pitchFamily="34" charset="0"/>
              </a:rPr>
              <a:t> § 108</a:t>
            </a:r>
            <a:endParaRPr kumimoji="0" lang="nb-NO" sz="3600" b="0" i="0" u="none" strike="noStrike" kern="1200" cap="none" spc="0" normalizeH="0" baseline="0" noProof="0" dirty="0">
              <a:ln>
                <a:noFill/>
              </a:ln>
              <a:effectLst/>
              <a:uLnTx/>
              <a:uFillTx/>
              <a:latin typeface="Calibri Light" panose="020F0302020204030204" pitchFamily="34" charset="0"/>
              <a:cs typeface="Calibri Light" panose="020F0302020204030204" pitchFamily="34" charset="0"/>
            </a:endParaRPr>
          </a:p>
        </p:txBody>
      </p:sp>
      <p:sp>
        <p:nvSpPr>
          <p:cNvPr id="18" name="TekstSylinder 17"/>
          <p:cNvSpPr txBox="1"/>
          <p:nvPr/>
        </p:nvSpPr>
        <p:spPr>
          <a:xfrm>
            <a:off x="1295395" y="1581664"/>
            <a:ext cx="6958268" cy="3847207"/>
          </a:xfrm>
          <a:prstGeom prst="rect">
            <a:avLst/>
          </a:prstGeom>
          <a:noFill/>
        </p:spPr>
        <p:txBody>
          <a:bodyPr wrap="square" rtlCol="0">
            <a:spAutoFit/>
          </a:bodyPr>
          <a:lstStyle/>
          <a:p>
            <a:pPr lvl="0">
              <a:defRPr/>
            </a:pPr>
            <a:r>
              <a:rPr lang="en-US" sz="2400" i="1" dirty="0">
                <a:solidFill>
                  <a:prstClr val="black"/>
                </a:solidFill>
              </a:rPr>
              <a:t>It is the responsibility of the state authorities to make arrangements for the Sámi people to secure and develop their language, their culture and their social life.</a:t>
            </a:r>
          </a:p>
          <a:p>
            <a:pPr lvl="0">
              <a:defRPr/>
            </a:pPr>
            <a:endParaRPr lang="en-US" sz="2400" dirty="0">
              <a:solidFill>
                <a:prstClr val="black"/>
              </a:solidFill>
            </a:endParaRPr>
          </a:p>
          <a:p>
            <a:pPr>
              <a:defRPr/>
            </a:pPr>
            <a:endParaRPr lang="nb-NO" sz="2400" dirty="0">
              <a:solidFill>
                <a:prstClr val="black"/>
              </a:solidFill>
            </a:endParaRPr>
          </a:p>
          <a:p>
            <a:pPr>
              <a:defRPr/>
            </a:pPr>
            <a:r>
              <a:rPr lang="en-US" sz="2000" dirty="0">
                <a:solidFill>
                  <a:prstClr val="black"/>
                </a:solidFill>
              </a:rPr>
              <a:t>Adopted in 1988 (§110 a). The provision marks an end to earlier assimilation policies.</a:t>
            </a:r>
          </a:p>
          <a:p>
            <a:pPr>
              <a:defRPr/>
            </a:pPr>
            <a:endParaRPr lang="nb-NO" sz="2000" dirty="0">
              <a:solidFill>
                <a:prstClr val="black"/>
              </a:solidFill>
            </a:endParaRPr>
          </a:p>
          <a:p>
            <a:pPr>
              <a:defRPr/>
            </a:pPr>
            <a:r>
              <a:rPr lang="nb-NO" sz="2000" dirty="0" err="1">
                <a:solidFill>
                  <a:prstClr val="black"/>
                </a:solidFill>
              </a:rPr>
              <a:t>Based</a:t>
            </a:r>
            <a:r>
              <a:rPr lang="nb-NO" sz="2000" dirty="0">
                <a:solidFill>
                  <a:prstClr val="black"/>
                </a:solidFill>
              </a:rPr>
              <a:t> </a:t>
            </a:r>
            <a:r>
              <a:rPr lang="nb-NO" sz="2000" dirty="0" err="1">
                <a:solidFill>
                  <a:prstClr val="black"/>
                </a:solidFill>
              </a:rPr>
              <a:t>on</a:t>
            </a:r>
            <a:r>
              <a:rPr lang="nb-NO" sz="2000" dirty="0">
                <a:solidFill>
                  <a:prstClr val="black"/>
                </a:solidFill>
              </a:rPr>
              <a:t> </a:t>
            </a:r>
            <a:r>
              <a:rPr lang="nb-NO" sz="2000" dirty="0" err="1">
                <a:solidFill>
                  <a:prstClr val="black"/>
                </a:solidFill>
              </a:rPr>
              <a:t>the</a:t>
            </a:r>
            <a:r>
              <a:rPr lang="nb-NO" sz="2000" dirty="0">
                <a:solidFill>
                  <a:prstClr val="black"/>
                </a:solidFill>
              </a:rPr>
              <a:t> UN </a:t>
            </a:r>
            <a:r>
              <a:rPr lang="en-US" sz="2000" dirty="0"/>
              <a:t>International Covenant on Civil and Political Rights </a:t>
            </a:r>
            <a:r>
              <a:rPr lang="nb-NO" sz="2000" dirty="0" err="1"/>
              <a:t>article</a:t>
            </a:r>
            <a:r>
              <a:rPr lang="nb-NO" sz="2000" dirty="0"/>
              <a:t> 27</a:t>
            </a:r>
            <a:r>
              <a:rPr lang="nb-NO" sz="2000" dirty="0">
                <a:solidFill>
                  <a:prstClr val="black"/>
                </a:solidFill>
              </a:rPr>
              <a:t> </a:t>
            </a:r>
          </a:p>
        </p:txBody>
      </p:sp>
      <p:pic>
        <p:nvPicPr>
          <p:cNvPr id="2" name="Bilde 1"/>
          <p:cNvPicPr>
            <a:picLocks noChangeAspect="1"/>
          </p:cNvPicPr>
          <p:nvPr/>
        </p:nvPicPr>
        <p:blipFill>
          <a:blip r:embed="rId3"/>
          <a:stretch>
            <a:fillRect/>
          </a:stretch>
        </p:blipFill>
        <p:spPr>
          <a:xfrm>
            <a:off x="8073189" y="3540567"/>
            <a:ext cx="4118811" cy="3064395"/>
          </a:xfrm>
          <a:prstGeom prst="rect">
            <a:avLst/>
          </a:prstGeom>
        </p:spPr>
      </p:pic>
    </p:spTree>
    <p:extLst>
      <p:ext uri="{BB962C8B-B14F-4D97-AF65-F5344CB8AC3E}">
        <p14:creationId xmlns:p14="http://schemas.microsoft.com/office/powerpoint/2010/main" val="635553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9DF07D-A403-4D9E-812F-E220BE88C3FF}"/>
              </a:ext>
            </a:extLst>
          </p:cNvPr>
          <p:cNvSpPr>
            <a:spLocks noGrp="1"/>
          </p:cNvSpPr>
          <p:nvPr>
            <p:ph type="title"/>
          </p:nvPr>
        </p:nvSpPr>
        <p:spPr/>
        <p:txBody>
          <a:bodyPr/>
          <a:lstStyle/>
          <a:p>
            <a:endParaRPr lang="nb-NO"/>
          </a:p>
        </p:txBody>
      </p:sp>
      <p:pic>
        <p:nvPicPr>
          <p:cNvPr id="5" name="Plassholder for innhold 4" descr="Et bilde som inneholder kart&#10;&#10;Automatisk generert beskrivelse">
            <a:extLst>
              <a:ext uri="{FF2B5EF4-FFF2-40B4-BE49-F238E27FC236}">
                <a16:creationId xmlns:a16="http://schemas.microsoft.com/office/drawing/2014/main" id="{6A8CCC9E-8150-4364-8ADD-91611CD68E97}"/>
              </a:ext>
            </a:extLst>
          </p:cNvPr>
          <p:cNvPicPr>
            <a:picLocks noGrp="1" noChangeAspect="1"/>
          </p:cNvPicPr>
          <p:nvPr>
            <p:ph idx="1"/>
          </p:nvPr>
        </p:nvPicPr>
        <p:blipFill>
          <a:blip r:embed="rId3"/>
          <a:stretch>
            <a:fillRect/>
          </a:stretch>
        </p:blipFill>
        <p:spPr>
          <a:xfrm>
            <a:off x="2001098" y="520823"/>
            <a:ext cx="9022716" cy="6767037"/>
          </a:xfrm>
        </p:spPr>
      </p:pic>
      <p:sp>
        <p:nvSpPr>
          <p:cNvPr id="6" name="TekstSylinder 5">
            <a:extLst>
              <a:ext uri="{FF2B5EF4-FFF2-40B4-BE49-F238E27FC236}">
                <a16:creationId xmlns:a16="http://schemas.microsoft.com/office/drawing/2014/main" id="{29B5C752-A7EA-4590-9DB5-2796509A845E}"/>
              </a:ext>
            </a:extLst>
          </p:cNvPr>
          <p:cNvSpPr txBox="1"/>
          <p:nvPr/>
        </p:nvSpPr>
        <p:spPr>
          <a:xfrm>
            <a:off x="361524" y="1855397"/>
            <a:ext cx="1311175" cy="4216539"/>
          </a:xfrm>
          <a:prstGeom prst="rect">
            <a:avLst/>
          </a:prstGeom>
          <a:noFill/>
        </p:spPr>
        <p:txBody>
          <a:bodyPr wrap="square" rtlCol="0">
            <a:spAutoFit/>
          </a:bodyPr>
          <a:lstStyle/>
          <a:p>
            <a:r>
              <a:rPr lang="nb-NO" sz="2400" dirty="0"/>
              <a:t>Rock </a:t>
            </a:r>
          </a:p>
          <a:p>
            <a:r>
              <a:rPr lang="nb-NO" sz="2400" dirty="0"/>
              <a:t>Carvings</a:t>
            </a:r>
          </a:p>
          <a:p>
            <a:r>
              <a:rPr lang="nb-NO" sz="2400" dirty="0"/>
              <a:t>in Alta.</a:t>
            </a:r>
          </a:p>
          <a:p>
            <a:r>
              <a:rPr lang="nb-NO" sz="2400" dirty="0" err="1"/>
              <a:t>Dating</a:t>
            </a:r>
            <a:r>
              <a:rPr lang="nb-NO" sz="2400" dirty="0"/>
              <a:t> 7000 to 2000 </a:t>
            </a:r>
            <a:r>
              <a:rPr lang="nb-NO" sz="2400" dirty="0" err="1"/>
              <a:t>years</a:t>
            </a:r>
            <a:r>
              <a:rPr lang="nb-NO" sz="2400" dirty="0"/>
              <a:t> back</a:t>
            </a:r>
          </a:p>
          <a:p>
            <a:endParaRPr lang="nb-NO" sz="2400" dirty="0"/>
          </a:p>
          <a:p>
            <a:endParaRPr lang="nb-NO" sz="2400" dirty="0"/>
          </a:p>
          <a:p>
            <a:r>
              <a:rPr lang="nb-NO" sz="1400" dirty="0">
                <a:solidFill>
                  <a:schemeClr val="bg1">
                    <a:lumMod val="85000"/>
                  </a:schemeClr>
                </a:solidFill>
              </a:rPr>
              <a:t>Photo: </a:t>
            </a:r>
          </a:p>
          <a:p>
            <a:r>
              <a:rPr lang="nb-NO" sz="1400" dirty="0">
                <a:solidFill>
                  <a:schemeClr val="bg1">
                    <a:lumMod val="85000"/>
                  </a:schemeClr>
                </a:solidFill>
              </a:rPr>
              <a:t>Ellen Røsjø</a:t>
            </a:r>
          </a:p>
        </p:txBody>
      </p:sp>
    </p:spTree>
    <p:extLst>
      <p:ext uri="{BB962C8B-B14F-4D97-AF65-F5344CB8AC3E}">
        <p14:creationId xmlns:p14="http://schemas.microsoft.com/office/powerpoint/2010/main" val="2003057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FFCFC2-6DE0-4362-B92A-361C089359B7}"/>
              </a:ext>
            </a:extLst>
          </p:cNvPr>
          <p:cNvSpPr>
            <a:spLocks noGrp="1"/>
          </p:cNvSpPr>
          <p:nvPr>
            <p:ph type="title"/>
          </p:nvPr>
        </p:nvSpPr>
        <p:spPr/>
        <p:txBody>
          <a:bodyPr>
            <a:normAutofit/>
          </a:bodyPr>
          <a:lstStyle/>
          <a:p>
            <a:r>
              <a:rPr lang="nb-NO" dirty="0">
                <a:solidFill>
                  <a:srgbClr val="151643"/>
                </a:solidFill>
                <a:latin typeface="Maison Neue Book" panose="02000000000000000000" pitchFamily="50" charset="0"/>
              </a:rPr>
              <a:t>Nordic </a:t>
            </a:r>
            <a:r>
              <a:rPr lang="nb-NO" dirty="0" err="1">
                <a:solidFill>
                  <a:srgbClr val="151643"/>
                </a:solidFill>
                <a:latin typeface="Maison Neue Book" panose="02000000000000000000" pitchFamily="50" charset="0"/>
              </a:rPr>
              <a:t>Sámi</a:t>
            </a:r>
            <a:r>
              <a:rPr lang="nb-NO" dirty="0">
                <a:solidFill>
                  <a:srgbClr val="151643"/>
                </a:solidFill>
                <a:latin typeface="Maison Neue Book" panose="02000000000000000000" pitchFamily="50" charset="0"/>
              </a:rPr>
              <a:t> Convention, 2017</a:t>
            </a:r>
            <a:endParaRPr lang="nb-NO" dirty="0"/>
          </a:p>
        </p:txBody>
      </p:sp>
      <p:sp>
        <p:nvSpPr>
          <p:cNvPr id="4" name="Plassholder for tekst 3">
            <a:extLst>
              <a:ext uri="{FF2B5EF4-FFF2-40B4-BE49-F238E27FC236}">
                <a16:creationId xmlns:a16="http://schemas.microsoft.com/office/drawing/2014/main" id="{F4EAF42D-6DFF-493C-A6C8-F135883DECC6}"/>
              </a:ext>
            </a:extLst>
          </p:cNvPr>
          <p:cNvSpPr>
            <a:spLocks noGrp="1"/>
          </p:cNvSpPr>
          <p:nvPr>
            <p:ph type="body" sz="quarter" idx="11"/>
          </p:nvPr>
        </p:nvSpPr>
        <p:spPr/>
        <p:txBody>
          <a:bodyPr/>
          <a:lstStyle/>
          <a:p>
            <a:r>
              <a:rPr lang="nb-NO" dirty="0"/>
              <a:t>Photo: Sophus </a:t>
            </a:r>
            <a:r>
              <a:rPr lang="nb-NO" dirty="0" err="1"/>
              <a:t>Tromholt</a:t>
            </a:r>
            <a:r>
              <a:rPr lang="nb-NO" dirty="0"/>
              <a:t>. </a:t>
            </a:r>
            <a:r>
              <a:rPr lang="nb-NO" dirty="0" err="1"/>
              <a:t>Sámi</a:t>
            </a:r>
            <a:r>
              <a:rPr lang="nb-NO" dirty="0"/>
              <a:t> </a:t>
            </a:r>
            <a:r>
              <a:rPr lang="nb-NO" dirty="0" err="1"/>
              <a:t>married</a:t>
            </a:r>
            <a:r>
              <a:rPr lang="nb-NO" dirty="0"/>
              <a:t> </a:t>
            </a:r>
            <a:r>
              <a:rPr lang="nb-NO" dirty="0" err="1"/>
              <a:t>couple</a:t>
            </a:r>
            <a:r>
              <a:rPr lang="nb-NO" dirty="0"/>
              <a:t>.</a:t>
            </a:r>
          </a:p>
          <a:p>
            <a:endParaRPr lang="nb-NO" dirty="0"/>
          </a:p>
        </p:txBody>
      </p:sp>
      <p:sp>
        <p:nvSpPr>
          <p:cNvPr id="5" name="Plassholder for innhold 4">
            <a:extLst>
              <a:ext uri="{FF2B5EF4-FFF2-40B4-BE49-F238E27FC236}">
                <a16:creationId xmlns:a16="http://schemas.microsoft.com/office/drawing/2014/main" id="{C07F1A5B-1805-4CFE-A190-5170F0F55950}"/>
              </a:ext>
            </a:extLst>
          </p:cNvPr>
          <p:cNvSpPr>
            <a:spLocks noGrp="1"/>
          </p:cNvSpPr>
          <p:nvPr>
            <p:ph idx="1"/>
          </p:nvPr>
        </p:nvSpPr>
        <p:spPr/>
        <p:txBody>
          <a:bodyPr>
            <a:normAutofit fontScale="70000" lnSpcReduction="20000"/>
          </a:bodyPr>
          <a:lstStyle/>
          <a:p>
            <a:pPr>
              <a:defRPr/>
            </a:pPr>
            <a:r>
              <a:rPr lang="en-US" dirty="0">
                <a:solidFill>
                  <a:prstClr val="black"/>
                </a:solidFill>
              </a:rPr>
              <a:t>The states shall take into account Sámi cultural heritage, Sámi cultural expression and Sámi traditional knowledge when making decisions on issues concerning Sámi conditions.</a:t>
            </a:r>
          </a:p>
          <a:p>
            <a:pPr>
              <a:defRPr/>
            </a:pPr>
            <a:r>
              <a:rPr lang="en-US" dirty="0">
                <a:solidFill>
                  <a:prstClr val="black"/>
                </a:solidFill>
              </a:rPr>
              <a:t>Sámi material cultural heritage shall be protected by law. The states will work to ensure that the Sámi intangible cultural heritage is safeguarded. The Sámi Parliament or authorities in collaboration with the Sámi Parliament, Sámi museums or other Sámi institutions shall be responsible for matters concerning Sámi cultural heritage.</a:t>
            </a:r>
          </a:p>
          <a:p>
            <a:pPr>
              <a:defRPr/>
            </a:pPr>
            <a:r>
              <a:rPr lang="en-US" dirty="0">
                <a:solidFill>
                  <a:prstClr val="black"/>
                </a:solidFill>
              </a:rPr>
              <a:t>Sámi cultural heritage held by the state or other public body shall be managed by the Sámi Parliament or by museums or institutions in cooperation with the Sámi Parliament.</a:t>
            </a:r>
          </a:p>
          <a:p>
            <a:pPr>
              <a:defRPr/>
            </a:pPr>
            <a:r>
              <a:rPr lang="en-US" dirty="0">
                <a:solidFill>
                  <a:prstClr val="black"/>
                </a:solidFill>
              </a:rPr>
              <a:t>States shall work to ensure that Sámi cultural property is repatriated and managed in accordance with the third paragraph.</a:t>
            </a:r>
          </a:p>
        </p:txBody>
      </p:sp>
      <p:pic>
        <p:nvPicPr>
          <p:cNvPr id="15" name="Plassholder for bilde 14" descr="Et bilde som inneholder foto, mann, gammel, svart&#10;&#10;Automatisk generert beskrivelse">
            <a:extLst>
              <a:ext uri="{FF2B5EF4-FFF2-40B4-BE49-F238E27FC236}">
                <a16:creationId xmlns:a16="http://schemas.microsoft.com/office/drawing/2014/main" id="{A7B5A092-BDF7-48B0-9C0A-069A4406FD70}"/>
              </a:ext>
            </a:extLst>
          </p:cNvPr>
          <p:cNvPicPr>
            <a:picLocks noGrp="1" noChangeAspect="1"/>
          </p:cNvPicPr>
          <p:nvPr>
            <p:ph type="pic" sz="quarter" idx="10"/>
          </p:nvPr>
        </p:nvPicPr>
        <p:blipFill>
          <a:blip r:embed="rId3"/>
          <a:srcRect l="22434" r="22434"/>
          <a:stretch>
            <a:fillRect/>
          </a:stretch>
        </p:blipFill>
        <p:spPr/>
      </p:pic>
    </p:spTree>
    <p:extLst>
      <p:ext uri="{BB962C8B-B14F-4D97-AF65-F5344CB8AC3E}">
        <p14:creationId xmlns:p14="http://schemas.microsoft.com/office/powerpoint/2010/main" val="294996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E8413F-5440-4DC6-8CAD-DCC6A8240032}"/>
              </a:ext>
            </a:extLst>
          </p:cNvPr>
          <p:cNvSpPr>
            <a:spLocks noGrp="1"/>
          </p:cNvSpPr>
          <p:nvPr>
            <p:ph type="title"/>
          </p:nvPr>
        </p:nvSpPr>
        <p:spPr/>
        <p:txBody>
          <a:bodyPr/>
          <a:lstStyle/>
          <a:p>
            <a:r>
              <a:rPr lang="nb-NO" dirty="0"/>
              <a:t>The </a:t>
            </a:r>
            <a:r>
              <a:rPr lang="nb-NO" dirty="0" err="1"/>
              <a:t>Sámi</a:t>
            </a:r>
            <a:r>
              <a:rPr lang="nb-NO" dirty="0"/>
              <a:t> </a:t>
            </a:r>
            <a:r>
              <a:rPr lang="nb-NO" dirty="0" err="1"/>
              <a:t>people</a:t>
            </a:r>
            <a:r>
              <a:rPr lang="nb-NO" dirty="0"/>
              <a:t> and </a:t>
            </a:r>
            <a:r>
              <a:rPr lang="nb-NO" dirty="0" err="1"/>
              <a:t>archives</a:t>
            </a:r>
            <a:endParaRPr lang="nb-NO" dirty="0"/>
          </a:p>
        </p:txBody>
      </p:sp>
      <p:sp>
        <p:nvSpPr>
          <p:cNvPr id="4" name="Plassholder for tekst 3">
            <a:extLst>
              <a:ext uri="{FF2B5EF4-FFF2-40B4-BE49-F238E27FC236}">
                <a16:creationId xmlns:a16="http://schemas.microsoft.com/office/drawing/2014/main" id="{517BDE10-CEEB-42A8-915E-C7586AD5B4C1}"/>
              </a:ext>
            </a:extLst>
          </p:cNvPr>
          <p:cNvSpPr>
            <a:spLocks noGrp="1"/>
          </p:cNvSpPr>
          <p:nvPr>
            <p:ph type="body" sz="quarter" idx="11"/>
          </p:nvPr>
        </p:nvSpPr>
        <p:spPr>
          <a:xfrm>
            <a:off x="2770188" y="6461712"/>
            <a:ext cx="4189412" cy="610296"/>
          </a:xfrm>
        </p:spPr>
        <p:txBody>
          <a:bodyPr/>
          <a:lstStyle/>
          <a:p>
            <a:r>
              <a:rPr lang="nb-NO" dirty="0"/>
              <a:t>    </a:t>
            </a:r>
          </a:p>
          <a:p>
            <a:endParaRPr lang="nb-NO" dirty="0"/>
          </a:p>
          <a:p>
            <a:endParaRPr lang="nb-NO" dirty="0"/>
          </a:p>
          <a:p>
            <a:r>
              <a:rPr lang="nb-NO" dirty="0"/>
              <a:t>Sápmi</a:t>
            </a:r>
          </a:p>
          <a:p>
            <a:endParaRPr lang="nb-NO" dirty="0"/>
          </a:p>
          <a:p>
            <a:endParaRPr lang="nb-NO" dirty="0"/>
          </a:p>
        </p:txBody>
      </p:sp>
      <p:sp>
        <p:nvSpPr>
          <p:cNvPr id="5" name="Plassholder for innhold 4">
            <a:extLst>
              <a:ext uri="{FF2B5EF4-FFF2-40B4-BE49-F238E27FC236}">
                <a16:creationId xmlns:a16="http://schemas.microsoft.com/office/drawing/2014/main" id="{C2EA92FE-6A3E-426A-96FA-86ACBB9B2CE3}"/>
              </a:ext>
            </a:extLst>
          </p:cNvPr>
          <p:cNvSpPr>
            <a:spLocks noGrp="1"/>
          </p:cNvSpPr>
          <p:nvPr>
            <p:ph idx="1"/>
          </p:nvPr>
        </p:nvSpPr>
        <p:spPr>
          <a:xfrm>
            <a:off x="838200" y="1690688"/>
            <a:ext cx="6024154" cy="3601159"/>
          </a:xfrm>
        </p:spPr>
        <p:txBody>
          <a:bodyPr>
            <a:normAutofit fontScale="92500" lnSpcReduction="10000"/>
          </a:bodyPr>
          <a:lstStyle/>
          <a:p>
            <a:r>
              <a:rPr lang="nb-NO" dirty="0"/>
              <a:t>… live over 4 </a:t>
            </a:r>
            <a:r>
              <a:rPr lang="nb-NO" dirty="0" err="1"/>
              <a:t>nation</a:t>
            </a:r>
            <a:r>
              <a:rPr lang="nb-NO" dirty="0"/>
              <a:t> </a:t>
            </a:r>
            <a:r>
              <a:rPr lang="nb-NO" dirty="0" err="1"/>
              <a:t>states</a:t>
            </a:r>
            <a:endParaRPr lang="nb-NO" dirty="0"/>
          </a:p>
          <a:p>
            <a:r>
              <a:rPr lang="nb-NO" dirty="0"/>
              <a:t>… have not </a:t>
            </a:r>
            <a:r>
              <a:rPr lang="nb-NO" dirty="0" err="1"/>
              <a:t>been</a:t>
            </a:r>
            <a:r>
              <a:rPr lang="nb-NO" dirty="0"/>
              <a:t> an </a:t>
            </a:r>
            <a:r>
              <a:rPr lang="nb-NO" dirty="0" err="1"/>
              <a:t>actor</a:t>
            </a:r>
            <a:r>
              <a:rPr lang="nb-NO" dirty="0"/>
              <a:t> in </a:t>
            </a:r>
            <a:r>
              <a:rPr lang="nb-NO" dirty="0" err="1"/>
              <a:t>traditional</a:t>
            </a:r>
            <a:r>
              <a:rPr lang="nb-NO" dirty="0"/>
              <a:t> western </a:t>
            </a:r>
            <a:r>
              <a:rPr lang="nb-NO" dirty="0" err="1"/>
              <a:t>recordkeeping</a:t>
            </a:r>
            <a:r>
              <a:rPr lang="nb-NO" dirty="0"/>
              <a:t> and </a:t>
            </a:r>
            <a:r>
              <a:rPr lang="nb-NO" dirty="0" err="1"/>
              <a:t>archives</a:t>
            </a:r>
            <a:endParaRPr lang="nb-NO" dirty="0"/>
          </a:p>
          <a:p>
            <a:r>
              <a:rPr lang="nb-NO" dirty="0"/>
              <a:t>… </a:t>
            </a:r>
            <a:r>
              <a:rPr lang="nb-NO" dirty="0" err="1"/>
              <a:t>others</a:t>
            </a:r>
            <a:r>
              <a:rPr lang="nb-NO" dirty="0"/>
              <a:t> have </a:t>
            </a:r>
            <a:r>
              <a:rPr lang="nb-NO" dirty="0" err="1"/>
              <a:t>archived</a:t>
            </a:r>
            <a:r>
              <a:rPr lang="nb-NO" dirty="0"/>
              <a:t> and </a:t>
            </a:r>
            <a:r>
              <a:rPr lang="nb-NO" dirty="0" err="1"/>
              <a:t>collected</a:t>
            </a:r>
            <a:r>
              <a:rPr lang="nb-NO" dirty="0"/>
              <a:t> material </a:t>
            </a:r>
            <a:r>
              <a:rPr lang="nb-NO" dirty="0" err="1"/>
              <a:t>on</a:t>
            </a:r>
            <a:r>
              <a:rPr lang="nb-NO" dirty="0"/>
              <a:t> </a:t>
            </a:r>
            <a:r>
              <a:rPr lang="nb-NO" dirty="0" err="1"/>
              <a:t>them</a:t>
            </a:r>
            <a:r>
              <a:rPr lang="nb-NO" dirty="0"/>
              <a:t>… – </a:t>
            </a:r>
            <a:r>
              <a:rPr lang="nb-NO" dirty="0" err="1"/>
              <a:t>colonial</a:t>
            </a:r>
            <a:r>
              <a:rPr lang="nb-NO" dirty="0"/>
              <a:t> </a:t>
            </a:r>
            <a:r>
              <a:rPr lang="nb-NO" dirty="0" err="1"/>
              <a:t>perspective</a:t>
            </a:r>
            <a:endParaRPr lang="nb-NO" dirty="0"/>
          </a:p>
          <a:p>
            <a:r>
              <a:rPr lang="nb-NO" dirty="0"/>
              <a:t>A negative </a:t>
            </a:r>
            <a:r>
              <a:rPr lang="nb-NO" dirty="0" err="1"/>
              <a:t>situation</a:t>
            </a:r>
            <a:r>
              <a:rPr lang="nb-NO" dirty="0"/>
              <a:t> </a:t>
            </a:r>
            <a:r>
              <a:rPr lang="nb-NO" dirty="0" err="1"/>
              <a:t>with</a:t>
            </a:r>
            <a:r>
              <a:rPr lang="nb-NO" dirty="0"/>
              <a:t> </a:t>
            </a:r>
            <a:r>
              <a:rPr lang="nb-NO" dirty="0" err="1"/>
              <a:t>archives</a:t>
            </a:r>
            <a:r>
              <a:rPr lang="nb-NO" dirty="0"/>
              <a:t> </a:t>
            </a:r>
            <a:r>
              <a:rPr lang="nb-NO" dirty="0" err="1"/>
              <a:t>spread</a:t>
            </a:r>
            <a:r>
              <a:rPr lang="nb-NO" dirty="0"/>
              <a:t> in </a:t>
            </a:r>
            <a:r>
              <a:rPr lang="nb-NO" dirty="0" err="1"/>
              <a:t>many</a:t>
            </a:r>
            <a:r>
              <a:rPr lang="nb-NO" dirty="0"/>
              <a:t> </a:t>
            </a:r>
            <a:r>
              <a:rPr lang="nb-NO" dirty="0" err="1"/>
              <a:t>countries</a:t>
            </a:r>
            <a:r>
              <a:rPr lang="nb-NO" dirty="0"/>
              <a:t>, </a:t>
            </a:r>
            <a:r>
              <a:rPr lang="nb-NO" dirty="0" err="1"/>
              <a:t>uncoordinated</a:t>
            </a:r>
            <a:r>
              <a:rPr lang="nb-NO" dirty="0"/>
              <a:t> and </a:t>
            </a:r>
            <a:r>
              <a:rPr lang="nb-NO" dirty="0" err="1"/>
              <a:t>with</a:t>
            </a:r>
            <a:r>
              <a:rPr lang="nb-NO" dirty="0"/>
              <a:t> </a:t>
            </a:r>
            <a:r>
              <a:rPr lang="nb-NO" dirty="0" err="1"/>
              <a:t>little</a:t>
            </a:r>
            <a:r>
              <a:rPr lang="nb-NO" dirty="0"/>
              <a:t> </a:t>
            </a:r>
            <a:r>
              <a:rPr lang="nb-NO" dirty="0" err="1"/>
              <a:t>indigenous</a:t>
            </a:r>
            <a:r>
              <a:rPr lang="nb-NO" dirty="0"/>
              <a:t> </a:t>
            </a:r>
            <a:r>
              <a:rPr lang="nb-NO" dirty="0" err="1"/>
              <a:t>control</a:t>
            </a:r>
            <a:endParaRPr lang="nb-NO" dirty="0"/>
          </a:p>
        </p:txBody>
      </p:sp>
      <p:sp>
        <p:nvSpPr>
          <p:cNvPr id="7" name="Rectangle 1">
            <a:extLst>
              <a:ext uri="{FF2B5EF4-FFF2-40B4-BE49-F238E27FC236}">
                <a16:creationId xmlns:a16="http://schemas.microsoft.com/office/drawing/2014/main" id="{97DE46EB-AA1F-4903-90E5-DA65C5319AEA}"/>
              </a:ext>
            </a:extLst>
          </p:cNvPr>
          <p:cNvSpPr>
            <a:spLocks noChangeArrowheads="1"/>
          </p:cNvSpPr>
          <p:nvPr/>
        </p:nvSpPr>
        <p:spPr bwMode="auto">
          <a:xfrm>
            <a:off x="15223018" y="2178016"/>
            <a:ext cx="72968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b-NO" altLang="nb-NO" sz="15400" b="1" i="0" u="none" strike="noStrike" cap="none" normalizeH="0" baseline="0" dirty="0">
                <a:ln>
                  <a:noFill/>
                </a:ln>
                <a:solidFill>
                  <a:srgbClr val="333333"/>
                </a:solidFill>
                <a:effectLst/>
                <a:latin typeface="Open Sans"/>
              </a:rPr>
              <a:t> </a:t>
            </a:r>
            <a:endParaRPr kumimoji="0" lang="nb-NO" altLang="nb-NO" sz="1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Figur 1. Sápmi, det samiske bosettingsområdet">
            <a:extLst>
              <a:ext uri="{FF2B5EF4-FFF2-40B4-BE49-F238E27FC236}">
                <a16:creationId xmlns:a16="http://schemas.microsoft.com/office/drawing/2014/main" id="{DE6552C8-3846-4C4C-BD9F-28B934D71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9965" y="1827316"/>
            <a:ext cx="3617844" cy="4466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336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p:cNvSpPr>
          <p:nvPr>
            <p:ph type="title"/>
          </p:nvPr>
        </p:nvSpPr>
        <p:spPr/>
        <p:txBody>
          <a:bodyPr>
            <a:normAutofit/>
          </a:bodyPr>
          <a:lstStyle/>
          <a:p>
            <a:r>
              <a:rPr lang="en-GB" dirty="0">
                <a:cs typeface="Arial" charset="0"/>
              </a:rPr>
              <a:t>«Quod non </a:t>
            </a:r>
            <a:r>
              <a:rPr lang="en-GB" dirty="0" err="1">
                <a:cs typeface="Arial" charset="0"/>
              </a:rPr>
              <a:t>est</a:t>
            </a:r>
            <a:r>
              <a:rPr lang="en-GB" dirty="0">
                <a:cs typeface="Arial" charset="0"/>
              </a:rPr>
              <a:t> in </a:t>
            </a:r>
            <a:r>
              <a:rPr lang="en-GB" dirty="0" err="1">
                <a:cs typeface="Arial" charset="0"/>
              </a:rPr>
              <a:t>actis</a:t>
            </a:r>
            <a:r>
              <a:rPr lang="en-GB" dirty="0">
                <a:cs typeface="Arial" charset="0"/>
              </a:rPr>
              <a:t>, non </a:t>
            </a:r>
            <a:r>
              <a:rPr lang="en-GB" dirty="0" err="1">
                <a:cs typeface="Arial" charset="0"/>
              </a:rPr>
              <a:t>est</a:t>
            </a:r>
            <a:r>
              <a:rPr lang="en-GB" dirty="0">
                <a:cs typeface="Arial" charset="0"/>
              </a:rPr>
              <a:t> in </a:t>
            </a:r>
            <a:r>
              <a:rPr lang="en-GB" dirty="0" err="1">
                <a:cs typeface="Arial" charset="0"/>
              </a:rPr>
              <a:t>mundo</a:t>
            </a:r>
            <a:r>
              <a:rPr lang="en-GB" dirty="0">
                <a:cs typeface="Arial" charset="0"/>
              </a:rPr>
              <a:t>» </a:t>
            </a:r>
            <a:br>
              <a:rPr lang="en-GB" sz="2800" dirty="0">
                <a:cs typeface="Arial" charset="0"/>
              </a:rPr>
            </a:br>
            <a:r>
              <a:rPr lang="en-GB" sz="2000" dirty="0">
                <a:cs typeface="Arial" charset="0"/>
              </a:rPr>
              <a:t>(If you’re not in the archives, you don’t exist)</a:t>
            </a:r>
            <a:endParaRPr lang="nb-NO" sz="2000" dirty="0">
              <a:cs typeface="Arial" charset="0"/>
            </a:endParaRPr>
          </a:p>
        </p:txBody>
      </p:sp>
      <p:sp>
        <p:nvSpPr>
          <p:cNvPr id="15364" name="Rectangle 4"/>
          <p:cNvSpPr>
            <a:spLocks noGrp="1"/>
          </p:cNvSpPr>
          <p:nvPr>
            <p:ph type="body" sz="quarter" idx="11"/>
          </p:nvPr>
        </p:nvSpPr>
        <p:spPr>
          <a:xfrm>
            <a:off x="935446" y="6251318"/>
            <a:ext cx="6024154" cy="327282"/>
          </a:xfrm>
        </p:spPr>
        <p:txBody>
          <a:bodyPr>
            <a:noAutofit/>
          </a:bodyPr>
          <a:lstStyle/>
          <a:p>
            <a:endParaRPr lang="en-GB" dirty="0">
              <a:latin typeface="Arial" charset="0"/>
              <a:cs typeface="Arial" charset="0"/>
            </a:endParaRPr>
          </a:p>
          <a:p>
            <a:r>
              <a:rPr lang="nb-NO" dirty="0" err="1"/>
              <a:t>Bordime</a:t>
            </a:r>
            <a:r>
              <a:rPr lang="nb-NO" dirty="0"/>
              <a:t> </a:t>
            </a:r>
            <a:r>
              <a:rPr lang="nb-NO" dirty="0" err="1"/>
              <a:t>snowmobilai</a:t>
            </a:r>
            <a:r>
              <a:rPr lang="nb-NO" dirty="0"/>
              <a:t> </a:t>
            </a:r>
            <a:r>
              <a:rPr lang="nb-NO" dirty="0" err="1"/>
              <a:t>biergasiid</a:t>
            </a:r>
            <a:r>
              <a:rPr lang="nb-NO" dirty="0"/>
              <a:t> ja </a:t>
            </a:r>
            <a:r>
              <a:rPr lang="nb-NO" dirty="0" err="1"/>
              <a:t>ráhkkaneame</a:t>
            </a:r>
            <a:r>
              <a:rPr lang="nb-NO" dirty="0"/>
              <a:t> </a:t>
            </a:r>
            <a:r>
              <a:rPr lang="nb-NO" dirty="0" err="1"/>
              <a:t>mátkái</a:t>
            </a:r>
            <a:r>
              <a:rPr lang="nb-NO" dirty="0"/>
              <a:t> </a:t>
            </a:r>
            <a:r>
              <a:rPr lang="nb-NO" dirty="0" err="1"/>
              <a:t>duoddara</a:t>
            </a:r>
            <a:r>
              <a:rPr lang="nb-NO" dirty="0"/>
              <a:t> </a:t>
            </a:r>
            <a:r>
              <a:rPr lang="nb-NO" dirty="0" err="1"/>
              <a:t>badjel</a:t>
            </a:r>
            <a:r>
              <a:rPr lang="nb-NO" dirty="0"/>
              <a:t>/ </a:t>
            </a:r>
            <a:r>
              <a:rPr lang="nb-NO" dirty="0" err="1"/>
              <a:t>Packing</a:t>
            </a:r>
            <a:r>
              <a:rPr lang="nb-NO" dirty="0"/>
              <a:t> a snowmobil in </a:t>
            </a:r>
            <a:r>
              <a:rPr lang="nb-NO" dirty="0" err="1"/>
              <a:t>Máze</a:t>
            </a:r>
            <a:r>
              <a:rPr lang="nb-NO" dirty="0"/>
              <a:t> for a </a:t>
            </a:r>
            <a:r>
              <a:rPr lang="nb-NO" dirty="0" err="1"/>
              <a:t>trip</a:t>
            </a:r>
            <a:r>
              <a:rPr lang="nb-NO" dirty="0"/>
              <a:t> over vidda/</a:t>
            </a:r>
            <a:r>
              <a:rPr lang="nb-NO" dirty="0" err="1"/>
              <a:t>the</a:t>
            </a:r>
            <a:r>
              <a:rPr lang="nb-NO" dirty="0"/>
              <a:t> tundra. Erik </a:t>
            </a:r>
            <a:r>
              <a:rPr lang="nb-NO" dirty="0" err="1"/>
              <a:t>Borg’s</a:t>
            </a:r>
            <a:r>
              <a:rPr lang="nb-NO" dirty="0"/>
              <a:t> </a:t>
            </a:r>
            <a:r>
              <a:rPr lang="nb-NO" dirty="0" err="1"/>
              <a:t>photo</a:t>
            </a:r>
            <a:r>
              <a:rPr lang="nb-NO" dirty="0"/>
              <a:t>. Samisk arkiv</a:t>
            </a:r>
            <a:r>
              <a:rPr lang="nb-NO" dirty="0">
                <a:latin typeface="Arial" charset="0"/>
                <a:cs typeface="Arial" charset="0"/>
              </a:rPr>
              <a:t> </a:t>
            </a:r>
          </a:p>
        </p:txBody>
      </p:sp>
      <p:sp>
        <p:nvSpPr>
          <p:cNvPr id="2" name="Plassholder for innhold 1">
            <a:extLst>
              <a:ext uri="{FF2B5EF4-FFF2-40B4-BE49-F238E27FC236}">
                <a16:creationId xmlns:a16="http://schemas.microsoft.com/office/drawing/2014/main" id="{F5216B99-9778-484A-B004-3BB006C0F842}"/>
              </a:ext>
            </a:extLst>
          </p:cNvPr>
          <p:cNvSpPr>
            <a:spLocks noGrp="1"/>
          </p:cNvSpPr>
          <p:nvPr>
            <p:ph idx="1"/>
          </p:nvPr>
        </p:nvSpPr>
        <p:spPr>
          <a:xfrm>
            <a:off x="838200" y="1690688"/>
            <a:ext cx="6024154" cy="4367212"/>
          </a:xfrm>
        </p:spPr>
        <p:txBody>
          <a:bodyPr>
            <a:normAutofit fontScale="62500" lnSpcReduction="20000"/>
          </a:bodyPr>
          <a:lstStyle/>
          <a:p>
            <a:r>
              <a:rPr lang="en-GB" dirty="0">
                <a:cs typeface="Arial" charset="0"/>
              </a:rPr>
              <a:t>Archives are unique </a:t>
            </a:r>
          </a:p>
          <a:p>
            <a:r>
              <a:rPr lang="en-GB" dirty="0">
                <a:cs typeface="Arial" charset="0"/>
              </a:rPr>
              <a:t>The archive is a selective memory</a:t>
            </a:r>
          </a:p>
          <a:p>
            <a:r>
              <a:rPr lang="en-GB" dirty="0">
                <a:cs typeface="Arial" charset="0"/>
              </a:rPr>
              <a:t>Automatic preservation of all public archives (by law) </a:t>
            </a:r>
          </a:p>
          <a:p>
            <a:r>
              <a:rPr lang="en-GB" dirty="0">
                <a:cs typeface="Arial" charset="0"/>
              </a:rPr>
              <a:t>Private archives are rather randomly preserved </a:t>
            </a:r>
          </a:p>
          <a:p>
            <a:r>
              <a:rPr lang="en-GB" dirty="0">
                <a:cs typeface="Arial" charset="0"/>
              </a:rPr>
              <a:t>Other forms of archiving not recognized (</a:t>
            </a:r>
            <a:r>
              <a:rPr lang="en-US" dirty="0"/>
              <a:t>oral and practical transfer of knowledge)</a:t>
            </a:r>
          </a:p>
          <a:p>
            <a:r>
              <a:rPr lang="en-GB" dirty="0">
                <a:cs typeface="Arial" charset="0"/>
              </a:rPr>
              <a:t>Result: </a:t>
            </a:r>
          </a:p>
          <a:p>
            <a:r>
              <a:rPr lang="nb-NO" dirty="0" err="1">
                <a:cs typeface="Arial" charset="0"/>
              </a:rPr>
              <a:t>Indigenous</a:t>
            </a:r>
            <a:r>
              <a:rPr lang="nb-NO" dirty="0">
                <a:cs typeface="Arial" charset="0"/>
              </a:rPr>
              <a:t> </a:t>
            </a:r>
            <a:r>
              <a:rPr lang="nb-NO" dirty="0" err="1">
                <a:cs typeface="Arial" charset="0"/>
              </a:rPr>
              <a:t>people</a:t>
            </a:r>
            <a:r>
              <a:rPr lang="nb-NO" dirty="0">
                <a:cs typeface="Arial" charset="0"/>
              </a:rPr>
              <a:t> </a:t>
            </a:r>
            <a:r>
              <a:rPr lang="nb-NO" dirty="0" err="1">
                <a:cs typeface="Arial" charset="0"/>
              </a:rPr>
              <a:t>don’t</a:t>
            </a:r>
            <a:r>
              <a:rPr lang="nb-NO" dirty="0">
                <a:cs typeface="Arial" charset="0"/>
              </a:rPr>
              <a:t> / </a:t>
            </a:r>
            <a:r>
              <a:rPr lang="nb-NO" dirty="0" err="1">
                <a:cs typeface="Arial" charset="0"/>
              </a:rPr>
              <a:t>seldom</a:t>
            </a:r>
            <a:r>
              <a:rPr lang="nb-NO" dirty="0">
                <a:cs typeface="Arial" charset="0"/>
              </a:rPr>
              <a:t> have a </a:t>
            </a:r>
            <a:r>
              <a:rPr lang="nb-NO" dirty="0" err="1">
                <a:cs typeface="Arial" charset="0"/>
              </a:rPr>
              <a:t>voice</a:t>
            </a:r>
            <a:r>
              <a:rPr lang="nb-NO" dirty="0">
                <a:cs typeface="Arial" charset="0"/>
              </a:rPr>
              <a:t> </a:t>
            </a:r>
            <a:r>
              <a:rPr lang="nb-NO" dirty="0" err="1">
                <a:cs typeface="Arial" charset="0"/>
              </a:rPr>
              <a:t>of</a:t>
            </a:r>
            <a:r>
              <a:rPr lang="nb-NO" dirty="0">
                <a:cs typeface="Arial" charset="0"/>
              </a:rPr>
              <a:t> </a:t>
            </a:r>
            <a:r>
              <a:rPr lang="nb-NO" dirty="0" err="1">
                <a:cs typeface="Arial" charset="0"/>
              </a:rPr>
              <a:t>their</a:t>
            </a:r>
            <a:r>
              <a:rPr lang="nb-NO" dirty="0">
                <a:cs typeface="Arial" charset="0"/>
              </a:rPr>
              <a:t> </a:t>
            </a:r>
            <a:r>
              <a:rPr lang="nb-NO" dirty="0" err="1">
                <a:cs typeface="Arial" charset="0"/>
              </a:rPr>
              <a:t>own</a:t>
            </a:r>
            <a:r>
              <a:rPr lang="nb-NO" dirty="0">
                <a:cs typeface="Arial" charset="0"/>
              </a:rPr>
              <a:t> in </a:t>
            </a:r>
            <a:r>
              <a:rPr lang="nb-NO" dirty="0" err="1">
                <a:cs typeface="Arial" charset="0"/>
              </a:rPr>
              <a:t>archives</a:t>
            </a:r>
            <a:endParaRPr lang="nb-NO" dirty="0">
              <a:cs typeface="Arial" charset="0"/>
            </a:endParaRPr>
          </a:p>
          <a:p>
            <a:r>
              <a:rPr lang="en-GB" dirty="0">
                <a:cs typeface="Arial" charset="0"/>
              </a:rPr>
              <a:t>A distorted societal memory</a:t>
            </a:r>
          </a:p>
          <a:p>
            <a:r>
              <a:rPr lang="en-GB" dirty="0"/>
              <a:t>Important to collect private archives to get more voices into the archives </a:t>
            </a:r>
            <a:endParaRPr lang="en-GB" dirty="0">
              <a:cs typeface="Arial" charset="0"/>
            </a:endParaRPr>
          </a:p>
          <a:p>
            <a:endParaRPr lang="en-GB" dirty="0">
              <a:cs typeface="Arial" charset="0"/>
            </a:endParaRPr>
          </a:p>
        </p:txBody>
      </p:sp>
      <p:sp>
        <p:nvSpPr>
          <p:cNvPr id="4" name="Plassholder for lysbildenummer 3"/>
          <p:cNvSpPr>
            <a:spLocks noGrp="1"/>
          </p:cNvSpPr>
          <p:nvPr>
            <p:ph type="sldNum" sz="quarter" idx="4294967295"/>
          </p:nvPr>
        </p:nvSpPr>
        <p:spPr>
          <a:xfrm>
            <a:off x="9448800" y="6356350"/>
            <a:ext cx="2743200" cy="276225"/>
          </a:xfrm>
        </p:spPr>
        <p:txBody>
          <a:bodyPr/>
          <a:lstStyle/>
          <a:p>
            <a:endParaRPr lang="nb-NO" dirty="0">
              <a:solidFill>
                <a:srgbClr val="FFFFFF"/>
              </a:solidFill>
            </a:endParaRPr>
          </a:p>
          <a:p>
            <a:endParaRPr lang="nb-NO" dirty="0">
              <a:solidFill>
                <a:srgbClr val="FFFFFF"/>
              </a:solidFill>
            </a:endParaRPr>
          </a:p>
        </p:txBody>
      </p:sp>
      <p:pic>
        <p:nvPicPr>
          <p:cNvPr id="7" name="Plassholder for bilde 6" descr="Et bilde som inneholder bygning, utendørs, lastebil, sitter&#10;&#10;Automatisk generert beskrivelse">
            <a:extLst>
              <a:ext uri="{FF2B5EF4-FFF2-40B4-BE49-F238E27FC236}">
                <a16:creationId xmlns:a16="http://schemas.microsoft.com/office/drawing/2014/main" id="{5C899ED0-E283-4612-A8FF-4F1A11C86F33}"/>
              </a:ext>
            </a:extLst>
          </p:cNvPr>
          <p:cNvPicPr>
            <a:picLocks noGrp="1" noChangeAspect="1"/>
          </p:cNvPicPr>
          <p:nvPr>
            <p:ph type="pic" sz="quarter" idx="10"/>
          </p:nvPr>
        </p:nvPicPr>
        <p:blipFill>
          <a:blip r:embed="rId3"/>
          <a:srcRect t="1641" b="1641"/>
          <a:stretch>
            <a:fillRect/>
          </a:stretch>
        </p:blipFill>
        <p:spPr>
          <a:xfrm>
            <a:off x="6959600" y="3209925"/>
            <a:ext cx="5232400" cy="3368675"/>
          </a:xfrm>
        </p:spPr>
      </p:pic>
    </p:spTree>
    <p:extLst>
      <p:ext uri="{BB962C8B-B14F-4D97-AF65-F5344CB8AC3E}">
        <p14:creationId xmlns:p14="http://schemas.microsoft.com/office/powerpoint/2010/main" val="823113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838200" y="520823"/>
            <a:ext cx="10515600" cy="1381796"/>
          </a:xfrm>
        </p:spPr>
        <p:txBody>
          <a:bodyPr>
            <a:normAutofit/>
          </a:bodyPr>
          <a:lstStyle/>
          <a:p>
            <a:r>
              <a:rPr lang="nb-NO" b="1" dirty="0" err="1"/>
              <a:t>Sámi</a:t>
            </a:r>
            <a:r>
              <a:rPr lang="nb-NO" b="1" dirty="0"/>
              <a:t> </a:t>
            </a:r>
            <a:r>
              <a:rPr lang="nb-NO" b="1" dirty="0" err="1"/>
              <a:t>arkiiva</a:t>
            </a:r>
            <a:r>
              <a:rPr lang="nb-NO" dirty="0"/>
              <a:t> </a:t>
            </a:r>
            <a:r>
              <a:rPr lang="nb-NO" b="1" dirty="0"/>
              <a:t>and Guovdageaidnu </a:t>
            </a:r>
            <a:r>
              <a:rPr lang="nb-NO" dirty="0"/>
              <a:t>/ </a:t>
            </a:r>
            <a:r>
              <a:rPr lang="nb-NO" b="1" dirty="0"/>
              <a:t>Kautokeino</a:t>
            </a:r>
            <a:br>
              <a:rPr lang="nb-NO" b="1" dirty="0"/>
            </a:br>
            <a:r>
              <a:rPr lang="nb-NO" sz="2200" dirty="0" err="1"/>
              <a:t>Sámi</a:t>
            </a:r>
            <a:r>
              <a:rPr lang="nb-NO" sz="2200" dirty="0"/>
              <a:t> </a:t>
            </a:r>
            <a:r>
              <a:rPr lang="nb-NO" sz="2200" dirty="0" err="1"/>
              <a:t>arkiiva</a:t>
            </a:r>
            <a:r>
              <a:rPr lang="nb-NO" sz="2200" dirty="0"/>
              <a:t> is </a:t>
            </a:r>
            <a:r>
              <a:rPr lang="nb-NO" sz="2200" dirty="0" err="1"/>
              <a:t>situated</a:t>
            </a:r>
            <a:r>
              <a:rPr lang="nb-NO" sz="2200" dirty="0"/>
              <a:t> </a:t>
            </a:r>
            <a:r>
              <a:rPr lang="en-GB" sz="2200" dirty="0"/>
              <a:t>in the new building </a:t>
            </a:r>
            <a:r>
              <a:rPr lang="en-GB" sz="2200" dirty="0" err="1"/>
              <a:t>Diehtosiida</a:t>
            </a:r>
            <a:r>
              <a:rPr lang="en-GB" sz="2200" dirty="0"/>
              <a:t>, with the Sámi University College </a:t>
            </a:r>
            <a:endParaRPr lang="nb-NO" sz="2200" dirty="0"/>
          </a:p>
        </p:txBody>
      </p:sp>
      <p:pic>
        <p:nvPicPr>
          <p:cNvPr id="4" name="Plassholder for innhold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27815" y="1697159"/>
            <a:ext cx="3427875" cy="2570906"/>
          </a:xfrm>
        </p:spPr>
      </p:pic>
      <p:pic>
        <p:nvPicPr>
          <p:cNvPr id="7" name="Plassholder for innhold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985395" y="4123140"/>
            <a:ext cx="3246233" cy="2434675"/>
          </a:xfrm>
        </p:spPr>
      </p:pic>
      <p:sp>
        <p:nvSpPr>
          <p:cNvPr id="2" name="TekstSylinder 1"/>
          <p:cNvSpPr txBox="1"/>
          <p:nvPr/>
        </p:nvSpPr>
        <p:spPr>
          <a:xfrm>
            <a:off x="1028701" y="6210300"/>
            <a:ext cx="3552824" cy="276999"/>
          </a:xfrm>
          <a:prstGeom prst="rect">
            <a:avLst/>
          </a:prstGeom>
          <a:noFill/>
        </p:spPr>
        <p:txBody>
          <a:bodyPr wrap="square" rtlCol="0">
            <a:spAutoFit/>
          </a:bodyPr>
          <a:lstStyle/>
          <a:p>
            <a:r>
              <a:rPr lang="nb-NO" sz="1200" dirty="0">
                <a:solidFill>
                  <a:schemeClr val="bg1">
                    <a:lumMod val="75000"/>
                  </a:schemeClr>
                </a:solidFill>
              </a:rPr>
              <a:t>Photo: Ellen Røsjø</a:t>
            </a:r>
          </a:p>
        </p:txBody>
      </p:sp>
      <p:pic>
        <p:nvPicPr>
          <p:cNvPr id="3" name="Bilde 2"/>
          <p:cNvPicPr>
            <a:picLocks noChangeAspect="1"/>
          </p:cNvPicPr>
          <p:nvPr/>
        </p:nvPicPr>
        <p:blipFill>
          <a:blip r:embed="rId5"/>
          <a:stretch>
            <a:fillRect/>
          </a:stretch>
        </p:blipFill>
        <p:spPr>
          <a:xfrm>
            <a:off x="6345429" y="2168315"/>
            <a:ext cx="5846571" cy="4389500"/>
          </a:xfrm>
          <a:prstGeom prst="rect">
            <a:avLst/>
          </a:prstGeom>
        </p:spPr>
      </p:pic>
    </p:spTree>
    <p:extLst>
      <p:ext uri="{BB962C8B-B14F-4D97-AF65-F5344CB8AC3E}">
        <p14:creationId xmlns:p14="http://schemas.microsoft.com/office/powerpoint/2010/main" val="2003986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0C0890-ABCF-4F7D-A6CD-A3326AEFD6DE}"/>
              </a:ext>
            </a:extLst>
          </p:cNvPr>
          <p:cNvSpPr>
            <a:spLocks noGrp="1"/>
          </p:cNvSpPr>
          <p:nvPr>
            <p:ph type="title"/>
          </p:nvPr>
        </p:nvSpPr>
        <p:spPr/>
        <p:txBody>
          <a:bodyPr>
            <a:normAutofit/>
          </a:bodyPr>
          <a:lstStyle/>
          <a:p>
            <a:r>
              <a:rPr lang="nb-NO" sz="4000" dirty="0" err="1"/>
              <a:t>Sámi</a:t>
            </a:r>
            <a:r>
              <a:rPr lang="nb-NO" sz="4000" dirty="0"/>
              <a:t> </a:t>
            </a:r>
            <a:r>
              <a:rPr lang="nb-NO" sz="4000" dirty="0" err="1"/>
              <a:t>arkiiva</a:t>
            </a:r>
            <a:endParaRPr lang="nb-NO" dirty="0"/>
          </a:p>
        </p:txBody>
      </p:sp>
      <p:sp>
        <p:nvSpPr>
          <p:cNvPr id="4" name="Plassholder for tekst 3">
            <a:extLst>
              <a:ext uri="{FF2B5EF4-FFF2-40B4-BE49-F238E27FC236}">
                <a16:creationId xmlns:a16="http://schemas.microsoft.com/office/drawing/2014/main" id="{D66208D4-9553-41DA-A4C3-5E9F5C6C9F38}"/>
              </a:ext>
            </a:extLst>
          </p:cNvPr>
          <p:cNvSpPr>
            <a:spLocks noGrp="1"/>
          </p:cNvSpPr>
          <p:nvPr>
            <p:ph type="body" sz="quarter" idx="11"/>
          </p:nvPr>
        </p:nvSpPr>
        <p:spPr>
          <a:xfrm>
            <a:off x="1761277" y="6251318"/>
            <a:ext cx="4189412" cy="327282"/>
          </a:xfrm>
        </p:spPr>
        <p:txBody>
          <a:bodyPr/>
          <a:lstStyle/>
          <a:p>
            <a:r>
              <a:rPr lang="nb-NO" dirty="0"/>
              <a:t>Runebomme. Ringve museum</a:t>
            </a:r>
          </a:p>
        </p:txBody>
      </p:sp>
      <p:sp>
        <p:nvSpPr>
          <p:cNvPr id="5" name="Plassholder for innhold 4">
            <a:extLst>
              <a:ext uri="{FF2B5EF4-FFF2-40B4-BE49-F238E27FC236}">
                <a16:creationId xmlns:a16="http://schemas.microsoft.com/office/drawing/2014/main" id="{05D683A9-D42F-4126-872A-3481FDB99418}"/>
              </a:ext>
            </a:extLst>
          </p:cNvPr>
          <p:cNvSpPr>
            <a:spLocks noGrp="1"/>
          </p:cNvSpPr>
          <p:nvPr>
            <p:ph idx="1"/>
          </p:nvPr>
        </p:nvSpPr>
        <p:spPr>
          <a:xfrm>
            <a:off x="838200" y="1690688"/>
            <a:ext cx="4967177" cy="4367212"/>
          </a:xfrm>
        </p:spPr>
        <p:txBody>
          <a:bodyPr/>
          <a:lstStyle/>
          <a:p>
            <a:pPr lvl="0"/>
            <a:r>
              <a:rPr lang="nb-NO" dirty="0" err="1"/>
              <a:t>Based</a:t>
            </a:r>
            <a:r>
              <a:rPr lang="nb-NO" dirty="0"/>
              <a:t> in Guovdageaidnu, has a </a:t>
            </a:r>
            <a:r>
              <a:rPr lang="nb-NO" dirty="0" err="1"/>
              <a:t>national</a:t>
            </a:r>
            <a:r>
              <a:rPr lang="nb-NO" dirty="0"/>
              <a:t> </a:t>
            </a:r>
            <a:r>
              <a:rPr lang="nb-NO" dirty="0" err="1"/>
              <a:t>Sámi</a:t>
            </a:r>
            <a:r>
              <a:rPr lang="nb-NO" dirty="0"/>
              <a:t> </a:t>
            </a:r>
            <a:r>
              <a:rPr lang="nb-NO" dirty="0" err="1"/>
              <a:t>scope</a:t>
            </a:r>
            <a:endParaRPr lang="nb-NO" dirty="0"/>
          </a:p>
          <a:p>
            <a:pPr lvl="0"/>
            <a:r>
              <a:rPr lang="nb-NO" dirty="0" err="1"/>
              <a:t>Founded</a:t>
            </a:r>
            <a:r>
              <a:rPr lang="nb-NO" dirty="0"/>
              <a:t> 1995 </a:t>
            </a:r>
            <a:r>
              <a:rPr lang="nb-NO" dirty="0" err="1"/>
              <a:t>based</a:t>
            </a:r>
            <a:r>
              <a:rPr lang="nb-NO" dirty="0"/>
              <a:t> </a:t>
            </a:r>
            <a:r>
              <a:rPr lang="nb-NO" dirty="0" err="1"/>
              <a:t>on</a:t>
            </a:r>
            <a:r>
              <a:rPr lang="nb-NO" dirty="0"/>
              <a:t> </a:t>
            </a:r>
            <a:r>
              <a:rPr lang="nb-NO" dirty="0" err="1"/>
              <a:t>the</a:t>
            </a:r>
            <a:r>
              <a:rPr lang="nb-NO" dirty="0"/>
              <a:t> </a:t>
            </a:r>
            <a:r>
              <a:rPr lang="nb-NO" dirty="0" err="1"/>
              <a:t>needs</a:t>
            </a:r>
            <a:r>
              <a:rPr lang="nb-NO" dirty="0"/>
              <a:t> </a:t>
            </a:r>
            <a:r>
              <a:rPr lang="nb-NO" dirty="0" err="1"/>
              <a:t>of</a:t>
            </a:r>
            <a:r>
              <a:rPr lang="nb-NO" dirty="0"/>
              <a:t> </a:t>
            </a:r>
            <a:r>
              <a:rPr lang="nb-NO" dirty="0" err="1"/>
              <a:t>researchers</a:t>
            </a:r>
            <a:r>
              <a:rPr lang="nb-NO" dirty="0"/>
              <a:t> (Nordic </a:t>
            </a:r>
            <a:r>
              <a:rPr lang="nb-NO" dirty="0" err="1"/>
              <a:t>Sámi</a:t>
            </a:r>
            <a:r>
              <a:rPr lang="nb-NO" dirty="0"/>
              <a:t> </a:t>
            </a:r>
            <a:r>
              <a:rPr lang="nb-NO" dirty="0" err="1"/>
              <a:t>Institute</a:t>
            </a:r>
            <a:r>
              <a:rPr lang="nb-NO" dirty="0"/>
              <a:t>) and </a:t>
            </a:r>
            <a:r>
              <a:rPr lang="nb-NO" dirty="0" err="1"/>
              <a:t>civil</a:t>
            </a:r>
            <a:r>
              <a:rPr lang="nb-NO" dirty="0"/>
              <a:t> </a:t>
            </a:r>
            <a:r>
              <a:rPr lang="nb-NO" dirty="0" err="1"/>
              <a:t>society</a:t>
            </a:r>
            <a:endParaRPr lang="nb-NO" dirty="0"/>
          </a:p>
          <a:p>
            <a:pPr lvl="0"/>
            <a:r>
              <a:rPr lang="nb-NO" dirty="0"/>
              <a:t>Cross-border </a:t>
            </a:r>
            <a:r>
              <a:rPr lang="nb-NO" dirty="0" err="1"/>
              <a:t>activities</a:t>
            </a:r>
            <a:r>
              <a:rPr lang="nb-NO" dirty="0"/>
              <a:t> </a:t>
            </a:r>
            <a:r>
              <a:rPr lang="nb-NO" dirty="0" err="1"/>
              <a:t>upcoming</a:t>
            </a:r>
            <a:r>
              <a:rPr lang="nb-NO" dirty="0"/>
              <a:t> – </a:t>
            </a:r>
            <a:r>
              <a:rPr lang="nb-NO" dirty="0" err="1"/>
              <a:t>the</a:t>
            </a:r>
            <a:r>
              <a:rPr lang="nb-NO" dirty="0"/>
              <a:t> </a:t>
            </a:r>
            <a:r>
              <a:rPr lang="nb-NO" dirty="0" err="1"/>
              <a:t>Sámi</a:t>
            </a:r>
            <a:r>
              <a:rPr lang="nb-NO" dirty="0"/>
              <a:t> area in Norway, Finland and </a:t>
            </a:r>
            <a:r>
              <a:rPr lang="nb-NO" dirty="0" err="1"/>
              <a:t>Sweden</a:t>
            </a:r>
            <a:r>
              <a:rPr lang="nb-NO" dirty="0"/>
              <a:t> </a:t>
            </a:r>
          </a:p>
        </p:txBody>
      </p:sp>
      <p:pic>
        <p:nvPicPr>
          <p:cNvPr id="11" name="Plassholder for bilde 10" descr="Et bilde som inneholder bord, speil&#10;&#10;Automatisk generert beskrivelse">
            <a:extLst>
              <a:ext uri="{FF2B5EF4-FFF2-40B4-BE49-F238E27FC236}">
                <a16:creationId xmlns:a16="http://schemas.microsoft.com/office/drawing/2014/main" id="{EE045581-2A6E-40CC-A79A-9513A2371457}"/>
              </a:ext>
            </a:extLst>
          </p:cNvPr>
          <p:cNvPicPr>
            <a:picLocks noGrp="1" noChangeAspect="1"/>
          </p:cNvPicPr>
          <p:nvPr>
            <p:ph type="pic" sz="quarter" idx="10"/>
          </p:nvPr>
        </p:nvPicPr>
        <p:blipFill>
          <a:blip r:embed="rId3"/>
          <a:srcRect t="1156" b="1156"/>
          <a:stretch>
            <a:fillRect/>
          </a:stretch>
        </p:blipFill>
        <p:spPr>
          <a:xfrm>
            <a:off x="6096000" y="2261225"/>
            <a:ext cx="6096000" cy="4317375"/>
          </a:xfrm>
        </p:spPr>
      </p:pic>
    </p:spTree>
    <p:extLst>
      <p:ext uri="{BB962C8B-B14F-4D97-AF65-F5344CB8AC3E}">
        <p14:creationId xmlns:p14="http://schemas.microsoft.com/office/powerpoint/2010/main" val="512456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AA744A-3D11-4435-B826-B5A4EDCD2238}"/>
              </a:ext>
            </a:extLst>
          </p:cNvPr>
          <p:cNvSpPr>
            <a:spLocks noGrp="1"/>
          </p:cNvSpPr>
          <p:nvPr>
            <p:ph type="title"/>
          </p:nvPr>
        </p:nvSpPr>
        <p:spPr/>
        <p:txBody>
          <a:bodyPr/>
          <a:lstStyle/>
          <a:p>
            <a:r>
              <a:rPr lang="nb-NO" dirty="0" err="1"/>
              <a:t>Sámi</a:t>
            </a:r>
            <a:r>
              <a:rPr lang="nb-NO" dirty="0"/>
              <a:t> </a:t>
            </a:r>
            <a:r>
              <a:rPr lang="nb-NO" dirty="0" err="1"/>
              <a:t>arkiiva</a:t>
            </a:r>
            <a:endParaRPr lang="nb-NO" dirty="0"/>
          </a:p>
        </p:txBody>
      </p:sp>
      <p:sp>
        <p:nvSpPr>
          <p:cNvPr id="4" name="Plassholder for tekst 3">
            <a:extLst>
              <a:ext uri="{FF2B5EF4-FFF2-40B4-BE49-F238E27FC236}">
                <a16:creationId xmlns:a16="http://schemas.microsoft.com/office/drawing/2014/main" id="{9CCCF6C3-34D3-4095-AEDF-DB1188D7C662}"/>
              </a:ext>
            </a:extLst>
          </p:cNvPr>
          <p:cNvSpPr>
            <a:spLocks noGrp="1"/>
          </p:cNvSpPr>
          <p:nvPr>
            <p:ph type="body" sz="quarter" idx="11"/>
          </p:nvPr>
        </p:nvSpPr>
        <p:spPr>
          <a:xfrm>
            <a:off x="2506539" y="6173536"/>
            <a:ext cx="4189412" cy="327282"/>
          </a:xfrm>
        </p:spPr>
        <p:txBody>
          <a:bodyPr/>
          <a:lstStyle/>
          <a:p>
            <a:r>
              <a:rPr lang="nb-NO" dirty="0"/>
              <a:t>Sophus </a:t>
            </a:r>
            <a:r>
              <a:rPr lang="nb-NO" dirty="0" err="1"/>
              <a:t>Tromholt</a:t>
            </a:r>
            <a:r>
              <a:rPr lang="nb-NO" dirty="0"/>
              <a:t>: </a:t>
            </a:r>
            <a:r>
              <a:rPr lang="nb-NO" dirty="0" err="1"/>
              <a:t>Sámi</a:t>
            </a:r>
            <a:r>
              <a:rPr lang="nb-NO" dirty="0"/>
              <a:t> boys </a:t>
            </a:r>
            <a:r>
              <a:rPr lang="nb-NO" dirty="0" err="1"/>
              <a:t>skiing</a:t>
            </a:r>
            <a:endParaRPr lang="nb-NO" dirty="0"/>
          </a:p>
        </p:txBody>
      </p:sp>
      <p:sp>
        <p:nvSpPr>
          <p:cNvPr id="5" name="Plassholder for innhold 4">
            <a:extLst>
              <a:ext uri="{FF2B5EF4-FFF2-40B4-BE49-F238E27FC236}">
                <a16:creationId xmlns:a16="http://schemas.microsoft.com/office/drawing/2014/main" id="{8422CB44-E13A-436A-B9F6-28170555BE87}"/>
              </a:ext>
            </a:extLst>
          </p:cNvPr>
          <p:cNvSpPr>
            <a:spLocks noGrp="1"/>
          </p:cNvSpPr>
          <p:nvPr>
            <p:ph idx="1"/>
          </p:nvPr>
        </p:nvSpPr>
        <p:spPr>
          <a:xfrm>
            <a:off x="411480" y="1690688"/>
            <a:ext cx="6450874" cy="4367212"/>
          </a:xfrm>
        </p:spPr>
        <p:txBody>
          <a:bodyPr>
            <a:normAutofit/>
          </a:bodyPr>
          <a:lstStyle/>
          <a:p>
            <a:pPr lvl="1"/>
            <a:r>
              <a:rPr lang="en-GB" dirty="0"/>
              <a:t>The Sami archives collects, preserves and makes available archival material from the Sámi community </a:t>
            </a:r>
          </a:p>
          <a:p>
            <a:pPr lvl="1"/>
            <a:r>
              <a:rPr lang="en-GB" dirty="0"/>
              <a:t>The purpose of this is to:</a:t>
            </a:r>
          </a:p>
          <a:p>
            <a:pPr lvl="2"/>
            <a:r>
              <a:rPr lang="en-GB" dirty="0"/>
              <a:t>Ensure a written historical source material that could shed light on Sámi history and </a:t>
            </a:r>
          </a:p>
          <a:p>
            <a:pPr lvl="2"/>
            <a:r>
              <a:rPr lang="en-GB" dirty="0"/>
              <a:t>Making this available to the public </a:t>
            </a:r>
          </a:p>
          <a:p>
            <a:pPr lvl="2"/>
            <a:r>
              <a:rPr lang="en-GB" dirty="0"/>
              <a:t>This is an important basis for work on Sámi language, history and culture</a:t>
            </a:r>
            <a:endParaRPr lang="nb-NO" dirty="0"/>
          </a:p>
          <a:p>
            <a:endParaRPr lang="nb-NO" dirty="0"/>
          </a:p>
        </p:txBody>
      </p:sp>
      <p:pic>
        <p:nvPicPr>
          <p:cNvPr id="11" name="Plassholder for bilde 10" descr="Et bilde som inneholder foto, mann, rom, overvåke&#10;&#10;Automatisk generert beskrivelse">
            <a:extLst>
              <a:ext uri="{FF2B5EF4-FFF2-40B4-BE49-F238E27FC236}">
                <a16:creationId xmlns:a16="http://schemas.microsoft.com/office/drawing/2014/main" id="{B280C230-96DA-4019-B925-C9D08D467F76}"/>
              </a:ext>
            </a:extLst>
          </p:cNvPr>
          <p:cNvPicPr>
            <a:picLocks noGrp="1" noChangeAspect="1"/>
          </p:cNvPicPr>
          <p:nvPr>
            <p:ph type="pic" sz="quarter" idx="10"/>
          </p:nvPr>
        </p:nvPicPr>
        <p:blipFill>
          <a:blip r:embed="rId3"/>
          <a:srcRect l="22434" r="22434"/>
          <a:stretch>
            <a:fillRect/>
          </a:stretch>
        </p:blipFill>
        <p:spPr>
          <a:xfrm>
            <a:off x="6695596" y="800100"/>
            <a:ext cx="5496404" cy="6363555"/>
          </a:xfrm>
        </p:spPr>
      </p:pic>
    </p:spTree>
    <p:extLst>
      <p:ext uri="{BB962C8B-B14F-4D97-AF65-F5344CB8AC3E}">
        <p14:creationId xmlns:p14="http://schemas.microsoft.com/office/powerpoint/2010/main" val="607603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553DA8-B2B2-41D4-876D-F46A9D225E67}"/>
              </a:ext>
            </a:extLst>
          </p:cNvPr>
          <p:cNvSpPr>
            <a:spLocks noGrp="1"/>
          </p:cNvSpPr>
          <p:nvPr>
            <p:ph type="title"/>
          </p:nvPr>
        </p:nvSpPr>
        <p:spPr>
          <a:xfrm>
            <a:off x="701040" y="520823"/>
            <a:ext cx="10652760" cy="1169865"/>
          </a:xfrm>
        </p:spPr>
        <p:txBody>
          <a:bodyPr/>
          <a:lstStyle/>
          <a:p>
            <a:r>
              <a:rPr lang="nb-NO" dirty="0" err="1"/>
              <a:t>Sámi</a:t>
            </a:r>
            <a:r>
              <a:rPr lang="nb-NO" dirty="0"/>
              <a:t> </a:t>
            </a:r>
            <a:r>
              <a:rPr lang="nb-NO" dirty="0" err="1"/>
              <a:t>arkiiva</a:t>
            </a:r>
            <a:endParaRPr lang="nb-NO" dirty="0"/>
          </a:p>
        </p:txBody>
      </p:sp>
      <p:pic>
        <p:nvPicPr>
          <p:cNvPr id="7" name="Plassholder for bilde 6">
            <a:extLst>
              <a:ext uri="{FF2B5EF4-FFF2-40B4-BE49-F238E27FC236}">
                <a16:creationId xmlns:a16="http://schemas.microsoft.com/office/drawing/2014/main" id="{9BA42D85-4295-4989-9782-963ED5F1B0DB}"/>
              </a:ext>
            </a:extLst>
          </p:cNvPr>
          <p:cNvPicPr>
            <a:picLocks noGrp="1" noChangeAspect="1"/>
          </p:cNvPicPr>
          <p:nvPr>
            <p:ph type="pic" sz="quarter" idx="10"/>
          </p:nvPr>
        </p:nvPicPr>
        <p:blipFill>
          <a:blip r:embed="rId3"/>
          <a:srcRect l="7329" r="7329"/>
          <a:stretch>
            <a:fillRect/>
          </a:stretch>
        </p:blipFill>
        <p:spPr>
          <a:xfrm>
            <a:off x="5807075" y="1570038"/>
            <a:ext cx="6384925" cy="4978400"/>
          </a:xfrm>
          <a:prstGeom prst="rect">
            <a:avLst/>
          </a:prstGeom>
        </p:spPr>
      </p:pic>
      <p:sp>
        <p:nvSpPr>
          <p:cNvPr id="4" name="Plassholder for tekst 3">
            <a:extLst>
              <a:ext uri="{FF2B5EF4-FFF2-40B4-BE49-F238E27FC236}">
                <a16:creationId xmlns:a16="http://schemas.microsoft.com/office/drawing/2014/main" id="{78E19EB8-8DA5-4A59-AA8C-4A83F7D1CC3C}"/>
              </a:ext>
            </a:extLst>
          </p:cNvPr>
          <p:cNvSpPr>
            <a:spLocks noGrp="1"/>
          </p:cNvSpPr>
          <p:nvPr>
            <p:ph type="body" sz="quarter" idx="11"/>
          </p:nvPr>
        </p:nvSpPr>
        <p:spPr>
          <a:xfrm>
            <a:off x="1541781" y="6251318"/>
            <a:ext cx="4189412" cy="449202"/>
          </a:xfrm>
        </p:spPr>
        <p:txBody>
          <a:bodyPr/>
          <a:lstStyle/>
          <a:p>
            <a:r>
              <a:rPr lang="nb-NO" dirty="0" err="1"/>
              <a:t>Ealenjárgga</a:t>
            </a:r>
            <a:r>
              <a:rPr lang="nb-NO" dirty="0"/>
              <a:t> </a:t>
            </a:r>
            <a:r>
              <a:rPr lang="nb-NO" dirty="0" err="1"/>
              <a:t>siida</a:t>
            </a:r>
            <a:r>
              <a:rPr lang="nb-NO" dirty="0"/>
              <a:t> </a:t>
            </a:r>
            <a:r>
              <a:rPr lang="nb-NO" dirty="0" err="1"/>
              <a:t>suvdime</a:t>
            </a:r>
            <a:r>
              <a:rPr lang="nb-NO" dirty="0"/>
              <a:t>/ </a:t>
            </a:r>
            <a:r>
              <a:rPr lang="nb-NO" dirty="0" err="1"/>
              <a:t>Ealenjárga</a:t>
            </a:r>
            <a:r>
              <a:rPr lang="nb-NO" dirty="0"/>
              <a:t> </a:t>
            </a:r>
            <a:r>
              <a:rPr lang="nb-NO" dirty="0" err="1"/>
              <a:t>siida</a:t>
            </a:r>
            <a:r>
              <a:rPr lang="nb-NO" dirty="0"/>
              <a:t> in «</a:t>
            </a:r>
            <a:r>
              <a:rPr lang="nb-NO" dirty="0" err="1"/>
              <a:t>pramming</a:t>
            </a:r>
            <a:r>
              <a:rPr lang="nb-NO" dirty="0"/>
              <a:t>» 1974. Erik </a:t>
            </a:r>
            <a:r>
              <a:rPr lang="nb-NO" dirty="0" err="1"/>
              <a:t>Borg’s</a:t>
            </a:r>
            <a:r>
              <a:rPr lang="nb-NO" dirty="0"/>
              <a:t> foto, Samisk arkiv</a:t>
            </a:r>
          </a:p>
          <a:p>
            <a:r>
              <a:rPr lang="nb-NO" dirty="0"/>
              <a:t> </a:t>
            </a:r>
          </a:p>
        </p:txBody>
      </p:sp>
      <p:sp>
        <p:nvSpPr>
          <p:cNvPr id="5" name="Plassholder for innhold 4">
            <a:extLst>
              <a:ext uri="{FF2B5EF4-FFF2-40B4-BE49-F238E27FC236}">
                <a16:creationId xmlns:a16="http://schemas.microsoft.com/office/drawing/2014/main" id="{6ACFA336-42B1-4041-AA0C-B4422AEDF814}"/>
              </a:ext>
            </a:extLst>
          </p:cNvPr>
          <p:cNvSpPr>
            <a:spLocks noGrp="1"/>
          </p:cNvSpPr>
          <p:nvPr>
            <p:ph idx="1"/>
          </p:nvPr>
        </p:nvSpPr>
        <p:spPr>
          <a:xfrm>
            <a:off x="228600" y="1690688"/>
            <a:ext cx="5699760" cy="4367212"/>
          </a:xfrm>
        </p:spPr>
        <p:txBody>
          <a:bodyPr/>
          <a:lstStyle/>
          <a:p>
            <a:endParaRPr lang="nb-NO" dirty="0"/>
          </a:p>
          <a:p>
            <a:pPr lvl="1"/>
            <a:r>
              <a:rPr lang="en-GB" dirty="0"/>
              <a:t>Holds private archives of individuals, politicians, researchers, organisations, associations for rein pasture and slaughtering, fishing and </a:t>
            </a:r>
            <a:r>
              <a:rPr lang="en-GB"/>
              <a:t>other companies </a:t>
            </a:r>
            <a:endParaRPr lang="nb-NO" sz="1800" dirty="0"/>
          </a:p>
          <a:p>
            <a:pPr lvl="1"/>
            <a:r>
              <a:rPr lang="en-GB" dirty="0"/>
              <a:t>Also holds public records of importance to the Sámi society, history and culture. </a:t>
            </a:r>
            <a:r>
              <a:rPr lang="en-GB" dirty="0" err="1"/>
              <a:t>Sámediggi</a:t>
            </a:r>
            <a:r>
              <a:rPr lang="en-GB" dirty="0"/>
              <a:t> (The Sámi Parliament), </a:t>
            </a:r>
            <a:r>
              <a:rPr lang="en-GB" dirty="0" err="1"/>
              <a:t>Beaivvaš</a:t>
            </a:r>
            <a:r>
              <a:rPr lang="en-GB" dirty="0"/>
              <a:t> (Sámi Theatre), </a:t>
            </a:r>
            <a:r>
              <a:rPr lang="en-GB" dirty="0" err="1"/>
              <a:t>Gáldu</a:t>
            </a:r>
            <a:r>
              <a:rPr lang="en-GB" dirty="0"/>
              <a:t> (resource centre for the rights of indigenous peoples)</a:t>
            </a:r>
            <a:endParaRPr lang="nb-NO" sz="1800" dirty="0"/>
          </a:p>
        </p:txBody>
      </p:sp>
      <p:sp>
        <p:nvSpPr>
          <p:cNvPr id="6" name="Plassholder for bilde 2">
            <a:extLst>
              <a:ext uri="{FF2B5EF4-FFF2-40B4-BE49-F238E27FC236}">
                <a16:creationId xmlns:a16="http://schemas.microsoft.com/office/drawing/2014/main" id="{07FEEF92-64D4-47EA-8628-0052D6DCA11D}"/>
              </a:ext>
            </a:extLst>
          </p:cNvPr>
          <p:cNvSpPr txBox="1">
            <a:spLocks/>
          </p:cNvSpPr>
          <p:nvPr/>
        </p:nvSpPr>
        <p:spPr>
          <a:xfrm>
            <a:off x="5958840" y="1722120"/>
            <a:ext cx="6385560" cy="4978400"/>
          </a:xfrm>
          <a:prstGeom prst="rect">
            <a:avLst/>
          </a:prstGeom>
        </p:spPr>
      </p:sp>
    </p:spTree>
    <p:extLst>
      <p:ext uri="{BB962C8B-B14F-4D97-AF65-F5344CB8AC3E}">
        <p14:creationId xmlns:p14="http://schemas.microsoft.com/office/powerpoint/2010/main" val="802339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57226" y="520823"/>
            <a:ext cx="11397614" cy="1169865"/>
          </a:xfrm>
        </p:spPr>
        <p:txBody>
          <a:bodyPr>
            <a:normAutofit/>
          </a:bodyPr>
          <a:lstStyle/>
          <a:p>
            <a:r>
              <a:rPr lang="nb-NO" dirty="0" err="1"/>
              <a:t>Sámi</a:t>
            </a:r>
            <a:r>
              <a:rPr lang="nb-NO" dirty="0"/>
              <a:t> </a:t>
            </a:r>
            <a:r>
              <a:rPr lang="nb-NO" dirty="0" err="1"/>
              <a:t>arkiiva</a:t>
            </a:r>
            <a:r>
              <a:rPr lang="nb-NO" dirty="0"/>
              <a:t>: </a:t>
            </a:r>
            <a:r>
              <a:rPr lang="en-GB" dirty="0"/>
              <a:t>Vocal (oral) archives</a:t>
            </a:r>
            <a:r>
              <a:rPr lang="en-GB" sz="2800" dirty="0"/>
              <a:t> </a:t>
            </a:r>
            <a:br>
              <a:rPr lang="en-GB" sz="2800" dirty="0"/>
            </a:br>
            <a:r>
              <a:rPr lang="en-GB" sz="2800" dirty="0"/>
              <a:t>- </a:t>
            </a:r>
            <a:r>
              <a:rPr lang="en-US" sz="2000" dirty="0"/>
              <a:t>Sámi society's heritage is based on oral and practical transfer of knowledge</a:t>
            </a:r>
            <a:endParaRPr lang="nb-NO" sz="2000" dirty="0"/>
          </a:p>
        </p:txBody>
      </p:sp>
      <p:sp>
        <p:nvSpPr>
          <p:cNvPr id="8" name="Plassholder for tekst 7"/>
          <p:cNvSpPr>
            <a:spLocks noGrp="1"/>
          </p:cNvSpPr>
          <p:nvPr>
            <p:ph type="body" sz="quarter" idx="11"/>
          </p:nvPr>
        </p:nvSpPr>
        <p:spPr>
          <a:xfrm>
            <a:off x="1" y="6057900"/>
            <a:ext cx="5667374" cy="520700"/>
          </a:xfrm>
        </p:spPr>
        <p:txBody>
          <a:bodyPr>
            <a:noAutofit/>
          </a:bodyPr>
          <a:lstStyle/>
          <a:p>
            <a:r>
              <a:rPr lang="nb-NO" sz="1200" dirty="0"/>
              <a:t>	</a:t>
            </a:r>
          </a:p>
          <a:p>
            <a:r>
              <a:rPr lang="nb-NO" dirty="0" err="1"/>
              <a:t>Girkobassi</a:t>
            </a:r>
            <a:r>
              <a:rPr lang="nb-NO" dirty="0"/>
              <a:t> </a:t>
            </a:r>
            <a:r>
              <a:rPr lang="nb-NO" dirty="0" err="1"/>
              <a:t>Šuoššjávrri</a:t>
            </a:r>
            <a:r>
              <a:rPr lang="nb-NO" dirty="0"/>
              <a:t> kapellas/ </a:t>
            </a:r>
          </a:p>
          <a:p>
            <a:r>
              <a:rPr lang="nb-NO" dirty="0"/>
              <a:t>Church </a:t>
            </a:r>
            <a:r>
              <a:rPr lang="nb-NO" dirty="0" err="1"/>
              <a:t>Sunday</a:t>
            </a:r>
            <a:r>
              <a:rPr lang="nb-NO" dirty="0"/>
              <a:t> in </a:t>
            </a:r>
            <a:r>
              <a:rPr lang="nb-NO" dirty="0" err="1"/>
              <a:t>Šuoššjávri</a:t>
            </a:r>
            <a:r>
              <a:rPr lang="nb-NO" dirty="0"/>
              <a:t> </a:t>
            </a:r>
            <a:r>
              <a:rPr lang="nb-NO" dirty="0" err="1"/>
              <a:t>chapel</a:t>
            </a:r>
            <a:r>
              <a:rPr lang="nb-NO" dirty="0"/>
              <a:t>. </a:t>
            </a:r>
          </a:p>
          <a:p>
            <a:r>
              <a:rPr lang="nb-NO" dirty="0"/>
              <a:t>Spring 1974. Erik </a:t>
            </a:r>
            <a:r>
              <a:rPr lang="nb-NO" dirty="0" err="1"/>
              <a:t>Borg’s</a:t>
            </a:r>
            <a:r>
              <a:rPr lang="nb-NO" dirty="0"/>
              <a:t> </a:t>
            </a:r>
            <a:r>
              <a:rPr lang="nb-NO" dirty="0" err="1"/>
              <a:t>photo</a:t>
            </a:r>
            <a:r>
              <a:rPr lang="nb-NO" dirty="0"/>
              <a:t>, Samisk arkiv</a:t>
            </a:r>
          </a:p>
        </p:txBody>
      </p:sp>
      <p:sp>
        <p:nvSpPr>
          <p:cNvPr id="5" name="Plassholder for innhold 4"/>
          <p:cNvSpPr>
            <a:spLocks noGrp="1"/>
          </p:cNvSpPr>
          <p:nvPr>
            <p:ph idx="1"/>
          </p:nvPr>
        </p:nvSpPr>
        <p:spPr>
          <a:xfrm>
            <a:off x="590551" y="1690688"/>
            <a:ext cx="5076824" cy="4367212"/>
          </a:xfrm>
        </p:spPr>
        <p:txBody>
          <a:bodyPr>
            <a:normAutofit/>
          </a:bodyPr>
          <a:lstStyle/>
          <a:p>
            <a:r>
              <a:rPr lang="nb-NO" dirty="0" err="1"/>
              <a:t>Recordings</a:t>
            </a:r>
            <a:r>
              <a:rPr lang="nb-NO" dirty="0"/>
              <a:t> </a:t>
            </a:r>
            <a:r>
              <a:rPr lang="nb-NO" dirty="0" err="1"/>
              <a:t>of</a:t>
            </a:r>
            <a:r>
              <a:rPr lang="nb-NO" dirty="0"/>
              <a:t> </a:t>
            </a:r>
            <a:r>
              <a:rPr lang="nb-NO" dirty="0" err="1"/>
              <a:t>interviews</a:t>
            </a:r>
            <a:r>
              <a:rPr lang="nb-NO" dirty="0"/>
              <a:t> and </a:t>
            </a:r>
            <a:r>
              <a:rPr lang="nb-NO" dirty="0">
                <a:hlinkClick r:id="rId3" action="ppaction://hlinkfile"/>
              </a:rPr>
              <a:t>joik</a:t>
            </a:r>
            <a:r>
              <a:rPr lang="nb-NO" dirty="0"/>
              <a:t> from all over Sápmi – </a:t>
            </a:r>
            <a:r>
              <a:rPr lang="nb-NO" dirty="0" err="1"/>
              <a:t>the</a:t>
            </a:r>
            <a:r>
              <a:rPr lang="nb-NO" dirty="0"/>
              <a:t> </a:t>
            </a:r>
            <a:r>
              <a:rPr lang="nb-NO" dirty="0" err="1"/>
              <a:t>Sámi</a:t>
            </a:r>
            <a:r>
              <a:rPr lang="nb-NO" dirty="0"/>
              <a:t> area: </a:t>
            </a:r>
          </a:p>
          <a:p>
            <a:pPr lvl="1"/>
            <a:r>
              <a:rPr lang="nn-NO" dirty="0" err="1"/>
              <a:t>Ruong</a:t>
            </a:r>
            <a:r>
              <a:rPr lang="nn-NO" dirty="0"/>
              <a:t>, Frette and </a:t>
            </a:r>
            <a:r>
              <a:rPr lang="nn-NO" dirty="0" err="1"/>
              <a:t>Jernsletten’s</a:t>
            </a:r>
            <a:r>
              <a:rPr lang="nb-NO" dirty="0"/>
              <a:t> </a:t>
            </a:r>
            <a:r>
              <a:rPr lang="nb-NO" dirty="0" err="1"/>
              <a:t>collection</a:t>
            </a:r>
            <a:r>
              <a:rPr lang="nb-NO" dirty="0"/>
              <a:t> </a:t>
            </a:r>
            <a:r>
              <a:rPr lang="nb-NO" dirty="0" err="1"/>
              <a:t>of</a:t>
            </a:r>
            <a:r>
              <a:rPr lang="nb-NO" dirty="0"/>
              <a:t> </a:t>
            </a:r>
            <a:r>
              <a:rPr lang="nb-NO" dirty="0" err="1"/>
              <a:t>sami</a:t>
            </a:r>
            <a:r>
              <a:rPr lang="nb-NO" dirty="0"/>
              <a:t> </a:t>
            </a:r>
            <a:r>
              <a:rPr lang="nb-NO" dirty="0" err="1"/>
              <a:t>languages</a:t>
            </a:r>
            <a:r>
              <a:rPr lang="nb-NO" dirty="0"/>
              <a:t> 1956-1978</a:t>
            </a:r>
          </a:p>
          <a:p>
            <a:pPr lvl="1"/>
            <a:r>
              <a:rPr lang="nb-NO" dirty="0"/>
              <a:t>Nordic </a:t>
            </a:r>
            <a:r>
              <a:rPr lang="nb-NO" dirty="0" err="1"/>
              <a:t>Sámi</a:t>
            </a:r>
            <a:r>
              <a:rPr lang="nb-NO" dirty="0"/>
              <a:t> </a:t>
            </a:r>
            <a:r>
              <a:rPr lang="nb-NO" dirty="0" err="1"/>
              <a:t>Institute’s</a:t>
            </a:r>
            <a:r>
              <a:rPr lang="nb-NO" dirty="0"/>
              <a:t> </a:t>
            </a:r>
            <a:r>
              <a:rPr lang="nb-NO" dirty="0" err="1"/>
              <a:t>vocal</a:t>
            </a:r>
            <a:r>
              <a:rPr lang="nb-NO" dirty="0"/>
              <a:t> </a:t>
            </a:r>
            <a:r>
              <a:rPr lang="nb-NO" dirty="0" err="1"/>
              <a:t>archives</a:t>
            </a:r>
            <a:r>
              <a:rPr lang="nb-NO" dirty="0"/>
              <a:t>, 1974-2005</a:t>
            </a:r>
          </a:p>
          <a:p>
            <a:r>
              <a:rPr lang="nb-NO" dirty="0" err="1"/>
              <a:t>Recordings</a:t>
            </a:r>
            <a:r>
              <a:rPr lang="nb-NO" dirty="0"/>
              <a:t> </a:t>
            </a:r>
            <a:r>
              <a:rPr lang="nb-NO" dirty="0" err="1"/>
              <a:t>of</a:t>
            </a:r>
            <a:r>
              <a:rPr lang="nb-NO" dirty="0"/>
              <a:t> storytelling in South </a:t>
            </a:r>
            <a:r>
              <a:rPr lang="nb-NO" dirty="0" err="1"/>
              <a:t>Sámi</a:t>
            </a:r>
            <a:r>
              <a:rPr lang="nb-NO" dirty="0"/>
              <a:t> </a:t>
            </a:r>
            <a:r>
              <a:rPr lang="nb-NO" dirty="0" err="1"/>
              <a:t>language</a:t>
            </a:r>
            <a:endParaRPr lang="nb-NO" dirty="0"/>
          </a:p>
          <a:p>
            <a:endParaRPr lang="nb-NO" dirty="0"/>
          </a:p>
        </p:txBody>
      </p:sp>
      <p:pic>
        <p:nvPicPr>
          <p:cNvPr id="10" name="Plassholder for bilde 9"/>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4447" b="4447"/>
          <a:stretch>
            <a:fillRect/>
          </a:stretch>
        </p:blipFill>
        <p:spPr>
          <a:xfrm>
            <a:off x="5667374" y="2581275"/>
            <a:ext cx="6524625" cy="3997325"/>
          </a:xfrm>
        </p:spPr>
      </p:pic>
    </p:spTree>
    <p:extLst>
      <p:ext uri="{BB962C8B-B14F-4D97-AF65-F5344CB8AC3E}">
        <p14:creationId xmlns:p14="http://schemas.microsoft.com/office/powerpoint/2010/main" val="990884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useBgFill="1">
        <p:nvSpPr>
          <p:cNvPr id="5" name="Tittel 4"/>
          <p:cNvSpPr>
            <a:spLocks noGrp="1"/>
          </p:cNvSpPr>
          <p:nvPr>
            <p:ph type="ctrTitle"/>
          </p:nvPr>
        </p:nvSpPr>
        <p:spPr>
          <a:xfrm>
            <a:off x="1703388" y="261289"/>
            <a:ext cx="8785224" cy="2883877"/>
          </a:xfrm>
        </p:spPr>
        <p:txBody>
          <a:bodyPr>
            <a:normAutofit/>
          </a:bodyPr>
          <a:lstStyle/>
          <a:p>
            <a:r>
              <a:rPr lang="nb-NO">
                <a:solidFill>
                  <a:schemeClr val="bg1"/>
                </a:solidFill>
              </a:rPr>
              <a:t>The </a:t>
            </a:r>
            <a:r>
              <a:rPr lang="nb-NO" dirty="0" err="1">
                <a:solidFill>
                  <a:schemeClr val="bg1"/>
                </a:solidFill>
              </a:rPr>
              <a:t>Future</a:t>
            </a:r>
            <a:r>
              <a:rPr lang="nb-NO" dirty="0">
                <a:solidFill>
                  <a:schemeClr val="bg1"/>
                </a:solidFill>
              </a:rPr>
              <a:t>?</a:t>
            </a:r>
          </a:p>
        </p:txBody>
      </p:sp>
      <p:sp>
        <p:nvSpPr>
          <p:cNvPr id="2" name="TekstSylinder 1">
            <a:extLst>
              <a:ext uri="{FF2B5EF4-FFF2-40B4-BE49-F238E27FC236}">
                <a16:creationId xmlns:a16="http://schemas.microsoft.com/office/drawing/2014/main" id="{1481D9E2-7F75-4851-8BA6-4382A11E478B}"/>
              </a:ext>
            </a:extLst>
          </p:cNvPr>
          <p:cNvSpPr txBox="1"/>
          <p:nvPr/>
        </p:nvSpPr>
        <p:spPr>
          <a:xfrm flipH="1">
            <a:off x="4460490" y="6142319"/>
            <a:ext cx="7370002" cy="646331"/>
          </a:xfrm>
          <a:prstGeom prst="rect">
            <a:avLst/>
          </a:prstGeom>
          <a:noFill/>
        </p:spPr>
        <p:txBody>
          <a:bodyPr wrap="square" rtlCol="0">
            <a:spAutoFit/>
          </a:bodyPr>
          <a:lstStyle/>
          <a:p>
            <a:pPr lvl="0">
              <a:defRPr/>
            </a:pPr>
            <a:r>
              <a:rPr lang="nb-NO" dirty="0" err="1">
                <a:solidFill>
                  <a:schemeClr val="bg1"/>
                </a:solidFill>
              </a:rPr>
              <a:t>Čakčanjuovvamat</a:t>
            </a:r>
            <a:r>
              <a:rPr lang="nb-NO" dirty="0">
                <a:solidFill>
                  <a:schemeClr val="bg1"/>
                </a:solidFill>
              </a:rPr>
              <a:t>/ </a:t>
            </a:r>
            <a:r>
              <a:rPr lang="nb-NO" dirty="0" err="1">
                <a:solidFill>
                  <a:schemeClr val="bg1"/>
                </a:solidFill>
              </a:rPr>
              <a:t>after</a:t>
            </a:r>
            <a:r>
              <a:rPr lang="nb-NO" dirty="0">
                <a:solidFill>
                  <a:schemeClr val="bg1"/>
                </a:solidFill>
              </a:rPr>
              <a:t> </a:t>
            </a:r>
            <a:r>
              <a:rPr lang="nb-NO" dirty="0" err="1">
                <a:solidFill>
                  <a:schemeClr val="bg1"/>
                </a:solidFill>
              </a:rPr>
              <a:t>the</a:t>
            </a:r>
            <a:r>
              <a:rPr lang="nb-NO" dirty="0">
                <a:solidFill>
                  <a:schemeClr val="bg1"/>
                </a:solidFill>
              </a:rPr>
              <a:t> </a:t>
            </a:r>
            <a:r>
              <a:rPr lang="nb-NO" dirty="0" err="1">
                <a:solidFill>
                  <a:schemeClr val="bg1"/>
                </a:solidFill>
              </a:rPr>
              <a:t>autumn</a:t>
            </a:r>
            <a:r>
              <a:rPr lang="nb-NO" dirty="0">
                <a:solidFill>
                  <a:schemeClr val="bg1"/>
                </a:solidFill>
              </a:rPr>
              <a:t> </a:t>
            </a:r>
            <a:r>
              <a:rPr lang="nb-NO" dirty="0" err="1">
                <a:solidFill>
                  <a:schemeClr val="bg1"/>
                </a:solidFill>
              </a:rPr>
              <a:t>slaughtering</a:t>
            </a:r>
            <a:r>
              <a:rPr lang="nb-NO" dirty="0">
                <a:solidFill>
                  <a:schemeClr val="bg1"/>
                </a:solidFill>
              </a:rPr>
              <a:t>. Autumn 1973. Erik </a:t>
            </a:r>
            <a:r>
              <a:rPr lang="nb-NO" dirty="0" err="1">
                <a:solidFill>
                  <a:schemeClr val="bg1"/>
                </a:solidFill>
              </a:rPr>
              <a:t>Borg’s</a:t>
            </a:r>
            <a:r>
              <a:rPr lang="nb-NO" dirty="0">
                <a:solidFill>
                  <a:schemeClr val="bg1"/>
                </a:solidFill>
              </a:rPr>
              <a:t> </a:t>
            </a:r>
            <a:r>
              <a:rPr lang="nb-NO" dirty="0" err="1">
                <a:solidFill>
                  <a:schemeClr val="bg1"/>
                </a:solidFill>
              </a:rPr>
              <a:t>photo</a:t>
            </a:r>
            <a:r>
              <a:rPr lang="nb-NO" dirty="0">
                <a:solidFill>
                  <a:schemeClr val="bg1"/>
                </a:solidFill>
              </a:rPr>
              <a:t>. Samisk arkiv.</a:t>
            </a:r>
          </a:p>
        </p:txBody>
      </p:sp>
    </p:spTree>
    <p:extLst>
      <p:ext uri="{BB962C8B-B14F-4D97-AF65-F5344CB8AC3E}">
        <p14:creationId xmlns:p14="http://schemas.microsoft.com/office/powerpoint/2010/main" val="2429190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err="1"/>
              <a:t>What</a:t>
            </a:r>
            <a:r>
              <a:rPr lang="nb-NO" dirty="0"/>
              <a:t> is </a:t>
            </a:r>
            <a:r>
              <a:rPr lang="nb-NO" dirty="0" err="1"/>
              <a:t>the</a:t>
            </a:r>
            <a:r>
              <a:rPr lang="nb-NO" dirty="0"/>
              <a:t> talk </a:t>
            </a:r>
            <a:r>
              <a:rPr lang="nb-NO" dirty="0" err="1"/>
              <a:t>about</a:t>
            </a:r>
            <a:endParaRPr lang="nb-NO" dirty="0"/>
          </a:p>
        </p:txBody>
      </p:sp>
      <p:sp>
        <p:nvSpPr>
          <p:cNvPr id="8" name="Plassholder for tekst 7"/>
          <p:cNvSpPr>
            <a:spLocks noGrp="1"/>
          </p:cNvSpPr>
          <p:nvPr>
            <p:ph type="body" sz="quarter" idx="11"/>
          </p:nvPr>
        </p:nvSpPr>
        <p:spPr>
          <a:xfrm>
            <a:off x="1186761" y="6337177"/>
            <a:ext cx="4192959" cy="241423"/>
          </a:xfrm>
        </p:spPr>
        <p:txBody>
          <a:bodyPr/>
          <a:lstStyle/>
          <a:p>
            <a:pPr fontAlgn="t"/>
            <a:r>
              <a:rPr lang="nb-NO" dirty="0"/>
              <a:t>Photo: Sophus </a:t>
            </a:r>
            <a:r>
              <a:rPr lang="nb-NO" dirty="0" err="1"/>
              <a:t>Tromholt</a:t>
            </a:r>
            <a:r>
              <a:rPr lang="nb-NO" dirty="0"/>
              <a:t> 1882-83  Family </a:t>
            </a:r>
            <a:r>
              <a:rPr lang="nb-NO" dirty="0" err="1"/>
              <a:t>with</a:t>
            </a:r>
            <a:r>
              <a:rPr lang="nb-NO" dirty="0"/>
              <a:t> dog and </a:t>
            </a:r>
            <a:r>
              <a:rPr lang="nb-NO" dirty="0" err="1"/>
              <a:t>reindeer</a:t>
            </a:r>
            <a:r>
              <a:rPr lang="nb-NO" dirty="0"/>
              <a:t> </a:t>
            </a:r>
            <a:r>
              <a:rPr lang="nb-NO" dirty="0" err="1"/>
              <a:t>outside</a:t>
            </a:r>
            <a:r>
              <a:rPr lang="nb-NO" dirty="0"/>
              <a:t> lavvo</a:t>
            </a:r>
          </a:p>
        </p:txBody>
      </p:sp>
      <p:sp>
        <p:nvSpPr>
          <p:cNvPr id="4" name="Plassholder for innhold 3"/>
          <p:cNvSpPr>
            <a:spLocks noGrp="1"/>
          </p:cNvSpPr>
          <p:nvPr>
            <p:ph idx="1"/>
          </p:nvPr>
        </p:nvSpPr>
        <p:spPr>
          <a:xfrm>
            <a:off x="838200" y="1690688"/>
            <a:ext cx="4939719" cy="4367212"/>
          </a:xfrm>
        </p:spPr>
        <p:txBody>
          <a:bodyPr>
            <a:normAutofit/>
          </a:bodyPr>
          <a:lstStyle/>
          <a:p>
            <a:pPr lvl="0"/>
            <a:r>
              <a:rPr lang="en-GB" dirty="0"/>
              <a:t>The Sámi people before and now</a:t>
            </a:r>
            <a:endParaRPr lang="nb-NO" dirty="0"/>
          </a:p>
          <a:p>
            <a:r>
              <a:rPr lang="en-GB" dirty="0"/>
              <a:t>Why developing archives is important for indigenous peoples</a:t>
            </a:r>
          </a:p>
          <a:p>
            <a:r>
              <a:rPr lang="nb-NO" dirty="0" err="1"/>
              <a:t>Sámi</a:t>
            </a:r>
            <a:r>
              <a:rPr lang="nb-NO" dirty="0"/>
              <a:t> </a:t>
            </a:r>
            <a:r>
              <a:rPr lang="nb-NO" dirty="0" err="1"/>
              <a:t>arkiiva</a:t>
            </a:r>
            <a:r>
              <a:rPr lang="nb-NO" dirty="0"/>
              <a:t> (The </a:t>
            </a:r>
            <a:r>
              <a:rPr lang="nb-NO" dirty="0" err="1"/>
              <a:t>Sámi</a:t>
            </a:r>
            <a:r>
              <a:rPr lang="nb-NO" dirty="0"/>
              <a:t> Archives Norway) </a:t>
            </a:r>
          </a:p>
          <a:p>
            <a:r>
              <a:rPr lang="nb-NO" dirty="0"/>
              <a:t>The </a:t>
            </a:r>
            <a:r>
              <a:rPr lang="nb-NO" dirty="0" err="1"/>
              <a:t>Future</a:t>
            </a:r>
            <a:r>
              <a:rPr lang="nb-NO" dirty="0"/>
              <a:t>?</a:t>
            </a:r>
          </a:p>
          <a:p>
            <a:pPr marL="0" indent="0">
              <a:buNone/>
            </a:pPr>
            <a:endParaRPr lang="nb-NO" dirty="0"/>
          </a:p>
          <a:p>
            <a:endParaRPr lang="nb-NO" dirty="0"/>
          </a:p>
        </p:txBody>
      </p:sp>
      <p:pic>
        <p:nvPicPr>
          <p:cNvPr id="9" name="Plassholder for bilde 8" descr="Et bilde som inneholder utendørs, dyr, snø, foto&#10;&#10;Automatisk generert beskrivelse">
            <a:extLst>
              <a:ext uri="{FF2B5EF4-FFF2-40B4-BE49-F238E27FC236}">
                <a16:creationId xmlns:a16="http://schemas.microsoft.com/office/drawing/2014/main" id="{5F6D0052-8FB1-4609-B0C1-4EAF70DF3226}"/>
              </a:ext>
            </a:extLst>
          </p:cNvPr>
          <p:cNvPicPr>
            <a:picLocks noGrp="1" noChangeAspect="1"/>
          </p:cNvPicPr>
          <p:nvPr>
            <p:ph type="pic" sz="quarter" idx="10"/>
          </p:nvPr>
        </p:nvPicPr>
        <p:blipFill>
          <a:blip r:embed="rId3"/>
          <a:srcRect t="2007" b="2007"/>
          <a:stretch>
            <a:fillRect/>
          </a:stretch>
        </p:blipFill>
        <p:spPr>
          <a:xfrm>
            <a:off x="5379720" y="2404879"/>
            <a:ext cx="6812280" cy="4173721"/>
          </a:xfrm>
        </p:spPr>
      </p:pic>
    </p:spTree>
    <p:extLst>
      <p:ext uri="{BB962C8B-B14F-4D97-AF65-F5344CB8AC3E}">
        <p14:creationId xmlns:p14="http://schemas.microsoft.com/office/powerpoint/2010/main" val="216812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F0E816-D6E2-46E2-94CD-B80704C9D674}"/>
              </a:ext>
            </a:extLst>
          </p:cNvPr>
          <p:cNvSpPr>
            <a:spLocks noGrp="1"/>
          </p:cNvSpPr>
          <p:nvPr>
            <p:ph type="title"/>
          </p:nvPr>
        </p:nvSpPr>
        <p:spPr/>
        <p:txBody>
          <a:bodyPr/>
          <a:lstStyle/>
          <a:p>
            <a:endParaRPr lang="nb-NO"/>
          </a:p>
        </p:txBody>
      </p:sp>
      <p:sp>
        <p:nvSpPr>
          <p:cNvPr id="3" name="Plassholder for bilde 2">
            <a:extLst>
              <a:ext uri="{FF2B5EF4-FFF2-40B4-BE49-F238E27FC236}">
                <a16:creationId xmlns:a16="http://schemas.microsoft.com/office/drawing/2014/main" id="{E7360648-5005-4C26-A5EE-029F2F698C07}"/>
              </a:ext>
            </a:extLst>
          </p:cNvPr>
          <p:cNvSpPr>
            <a:spLocks noGrp="1"/>
          </p:cNvSpPr>
          <p:nvPr>
            <p:ph type="pic" sz="quarter" idx="10"/>
          </p:nvPr>
        </p:nvSpPr>
        <p:spPr/>
      </p:sp>
      <p:sp>
        <p:nvSpPr>
          <p:cNvPr id="4" name="Plassholder for tekst 3">
            <a:extLst>
              <a:ext uri="{FF2B5EF4-FFF2-40B4-BE49-F238E27FC236}">
                <a16:creationId xmlns:a16="http://schemas.microsoft.com/office/drawing/2014/main" id="{7D4393AA-A0AD-4BDB-8106-7BE4849FE5CA}"/>
              </a:ext>
            </a:extLst>
          </p:cNvPr>
          <p:cNvSpPr>
            <a:spLocks noGrp="1"/>
          </p:cNvSpPr>
          <p:nvPr>
            <p:ph type="body" sz="quarter" idx="11"/>
          </p:nvPr>
        </p:nvSpPr>
        <p:spPr/>
        <p:txBody>
          <a:bodyPr/>
          <a:lstStyle/>
          <a:p>
            <a:endParaRPr lang="nb-NO"/>
          </a:p>
        </p:txBody>
      </p:sp>
      <p:pic>
        <p:nvPicPr>
          <p:cNvPr id="6" name="Plassholder for innhold 5">
            <a:extLst>
              <a:ext uri="{FF2B5EF4-FFF2-40B4-BE49-F238E27FC236}">
                <a16:creationId xmlns:a16="http://schemas.microsoft.com/office/drawing/2014/main" id="{36E65CDD-942D-4F97-9DB0-1FBD9A952886}"/>
              </a:ext>
            </a:extLst>
          </p:cNvPr>
          <p:cNvPicPr>
            <a:picLocks noGrp="1" noChangeAspect="1"/>
          </p:cNvPicPr>
          <p:nvPr>
            <p:ph idx="1"/>
          </p:nvPr>
        </p:nvPicPr>
        <p:blipFill>
          <a:blip r:embed="rId3"/>
          <a:stretch>
            <a:fillRect/>
          </a:stretch>
        </p:blipFill>
        <p:spPr>
          <a:xfrm>
            <a:off x="349345" y="520823"/>
            <a:ext cx="11493310" cy="6338928"/>
          </a:xfrm>
          <a:prstGeom prst="rect">
            <a:avLst/>
          </a:prstGeom>
        </p:spPr>
      </p:pic>
    </p:spTree>
    <p:extLst>
      <p:ext uri="{BB962C8B-B14F-4D97-AF65-F5344CB8AC3E}">
        <p14:creationId xmlns:p14="http://schemas.microsoft.com/office/powerpoint/2010/main" val="128068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A640D2-2326-4584-9BB2-C0E30A8D077B}"/>
              </a:ext>
            </a:extLst>
          </p:cNvPr>
          <p:cNvSpPr>
            <a:spLocks noGrp="1"/>
          </p:cNvSpPr>
          <p:nvPr>
            <p:ph type="title"/>
          </p:nvPr>
        </p:nvSpPr>
        <p:spPr/>
        <p:txBody>
          <a:bodyPr>
            <a:normAutofit/>
          </a:bodyPr>
          <a:lstStyle/>
          <a:p>
            <a:r>
              <a:rPr lang="nb-NO" dirty="0"/>
              <a:t>1751 </a:t>
            </a:r>
            <a:r>
              <a:rPr lang="nb-NO" dirty="0" err="1"/>
              <a:t>Lappekodicillen</a:t>
            </a:r>
            <a:br>
              <a:rPr lang="nb-NO" dirty="0"/>
            </a:br>
            <a:r>
              <a:rPr lang="nb-NO" sz="2700" dirty="0" err="1"/>
              <a:t>Boarder</a:t>
            </a:r>
            <a:r>
              <a:rPr lang="nb-NO" sz="2700" dirty="0"/>
              <a:t> </a:t>
            </a:r>
            <a:r>
              <a:rPr lang="nb-NO" sz="2700" dirty="0" err="1"/>
              <a:t>map</a:t>
            </a:r>
            <a:r>
              <a:rPr lang="nb-NO" sz="2700" dirty="0"/>
              <a:t> 21 </a:t>
            </a:r>
            <a:r>
              <a:rPr lang="nb-NO" sz="2700" dirty="0" err="1"/>
              <a:t>near</a:t>
            </a:r>
            <a:r>
              <a:rPr lang="nb-NO" sz="2700" dirty="0"/>
              <a:t> Kautokeino </a:t>
            </a:r>
            <a:r>
              <a:rPr lang="nb-NO" sz="2700" dirty="0" err="1"/>
              <a:t>drawn</a:t>
            </a:r>
            <a:r>
              <a:rPr lang="nb-NO" sz="2700" dirty="0"/>
              <a:t> in 1765. National Archives Norway</a:t>
            </a:r>
          </a:p>
        </p:txBody>
      </p:sp>
      <p:sp>
        <p:nvSpPr>
          <p:cNvPr id="3" name="Plassholder for bilde 2">
            <a:extLst>
              <a:ext uri="{FF2B5EF4-FFF2-40B4-BE49-F238E27FC236}">
                <a16:creationId xmlns:a16="http://schemas.microsoft.com/office/drawing/2014/main" id="{E53BBD79-B62A-4184-B630-D9BCA97E5CA0}"/>
              </a:ext>
            </a:extLst>
          </p:cNvPr>
          <p:cNvSpPr>
            <a:spLocks noGrp="1"/>
          </p:cNvSpPr>
          <p:nvPr>
            <p:ph type="pic" sz="quarter" idx="10"/>
          </p:nvPr>
        </p:nvSpPr>
        <p:spPr/>
      </p:sp>
      <p:sp>
        <p:nvSpPr>
          <p:cNvPr id="4" name="Plassholder for tekst 3">
            <a:extLst>
              <a:ext uri="{FF2B5EF4-FFF2-40B4-BE49-F238E27FC236}">
                <a16:creationId xmlns:a16="http://schemas.microsoft.com/office/drawing/2014/main" id="{848311B1-E43D-45D6-8248-83A1C39797DB}"/>
              </a:ext>
            </a:extLst>
          </p:cNvPr>
          <p:cNvSpPr>
            <a:spLocks noGrp="1"/>
          </p:cNvSpPr>
          <p:nvPr>
            <p:ph type="body" sz="quarter" idx="11"/>
          </p:nvPr>
        </p:nvSpPr>
        <p:spPr/>
        <p:txBody>
          <a:bodyPr/>
          <a:lstStyle/>
          <a:p>
            <a:endParaRPr lang="nb-NO"/>
          </a:p>
        </p:txBody>
      </p:sp>
      <p:pic>
        <p:nvPicPr>
          <p:cNvPr id="6" name="Plassholder for innhold 5">
            <a:extLst>
              <a:ext uri="{FF2B5EF4-FFF2-40B4-BE49-F238E27FC236}">
                <a16:creationId xmlns:a16="http://schemas.microsoft.com/office/drawing/2014/main" id="{7981259E-DA16-4068-A129-C3FFB7C98436}"/>
              </a:ext>
            </a:extLst>
          </p:cNvPr>
          <p:cNvPicPr>
            <a:picLocks noGrp="1" noChangeAspect="1"/>
          </p:cNvPicPr>
          <p:nvPr>
            <p:ph idx="1"/>
          </p:nvPr>
        </p:nvPicPr>
        <p:blipFill>
          <a:blip r:embed="rId3"/>
          <a:stretch>
            <a:fillRect/>
          </a:stretch>
        </p:blipFill>
        <p:spPr>
          <a:xfrm>
            <a:off x="1" y="2226329"/>
            <a:ext cx="12192000" cy="4631671"/>
          </a:xfrm>
          <a:prstGeom prst="rect">
            <a:avLst/>
          </a:prstGeom>
        </p:spPr>
      </p:pic>
    </p:spTree>
    <p:extLst>
      <p:ext uri="{BB962C8B-B14F-4D97-AF65-F5344CB8AC3E}">
        <p14:creationId xmlns:p14="http://schemas.microsoft.com/office/powerpoint/2010/main" val="516966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39DAFD-DD76-4C8E-955C-F005DF21F83E}"/>
              </a:ext>
            </a:extLst>
          </p:cNvPr>
          <p:cNvSpPr>
            <a:spLocks noGrp="1"/>
          </p:cNvSpPr>
          <p:nvPr>
            <p:ph type="title"/>
          </p:nvPr>
        </p:nvSpPr>
        <p:spPr/>
        <p:txBody>
          <a:bodyPr>
            <a:normAutofit/>
          </a:bodyPr>
          <a:lstStyle/>
          <a:p>
            <a:r>
              <a:rPr lang="en-GB" dirty="0"/>
              <a:t>The Sámi people before and now</a:t>
            </a:r>
            <a:endParaRPr lang="nb-NO" dirty="0"/>
          </a:p>
        </p:txBody>
      </p:sp>
      <p:sp>
        <p:nvSpPr>
          <p:cNvPr id="4" name="Plassholder for tekst 3">
            <a:extLst>
              <a:ext uri="{FF2B5EF4-FFF2-40B4-BE49-F238E27FC236}">
                <a16:creationId xmlns:a16="http://schemas.microsoft.com/office/drawing/2014/main" id="{845F2F26-09ED-4477-9829-DC44B13D9805}"/>
              </a:ext>
            </a:extLst>
          </p:cNvPr>
          <p:cNvSpPr>
            <a:spLocks noGrp="1"/>
          </p:cNvSpPr>
          <p:nvPr>
            <p:ph type="body" sz="quarter" idx="11"/>
          </p:nvPr>
        </p:nvSpPr>
        <p:spPr/>
        <p:txBody>
          <a:bodyPr/>
          <a:lstStyle/>
          <a:p>
            <a:r>
              <a:rPr lang="nb-NO" dirty="0"/>
              <a:t>Photo: Sophus </a:t>
            </a:r>
            <a:r>
              <a:rPr lang="nb-NO" dirty="0" err="1"/>
              <a:t>Tromholt</a:t>
            </a:r>
            <a:r>
              <a:rPr lang="nb-NO" dirty="0"/>
              <a:t> 1882-83, Anna Aslaksdatter Gaup and Anna Jonsdatter Somby</a:t>
            </a:r>
          </a:p>
        </p:txBody>
      </p:sp>
      <p:sp>
        <p:nvSpPr>
          <p:cNvPr id="5" name="Plassholder for innhold 4">
            <a:extLst>
              <a:ext uri="{FF2B5EF4-FFF2-40B4-BE49-F238E27FC236}">
                <a16:creationId xmlns:a16="http://schemas.microsoft.com/office/drawing/2014/main" id="{867B455F-30DB-4DEB-8F61-149314B66063}"/>
              </a:ext>
            </a:extLst>
          </p:cNvPr>
          <p:cNvSpPr>
            <a:spLocks noGrp="1"/>
          </p:cNvSpPr>
          <p:nvPr>
            <p:ph idx="1"/>
          </p:nvPr>
        </p:nvSpPr>
        <p:spPr>
          <a:xfrm>
            <a:off x="838199" y="1690688"/>
            <a:ext cx="5953217" cy="4186329"/>
          </a:xfrm>
        </p:spPr>
        <p:txBody>
          <a:bodyPr>
            <a:normAutofit/>
          </a:bodyPr>
          <a:lstStyle/>
          <a:p>
            <a:r>
              <a:rPr lang="nb-NO" dirty="0"/>
              <a:t>H</a:t>
            </a:r>
            <a:r>
              <a:rPr lang="en-GB" dirty="0" err="1"/>
              <a:t>unting</a:t>
            </a:r>
            <a:r>
              <a:rPr lang="en-GB" dirty="0"/>
              <a:t>,</a:t>
            </a:r>
            <a:r>
              <a:rPr lang="nb-NO" dirty="0"/>
              <a:t> </a:t>
            </a:r>
            <a:r>
              <a:rPr lang="nb-NO" dirty="0" err="1"/>
              <a:t>gathering</a:t>
            </a:r>
            <a:r>
              <a:rPr lang="nb-NO" dirty="0"/>
              <a:t> and </a:t>
            </a:r>
            <a:r>
              <a:rPr lang="nb-NO" dirty="0" err="1"/>
              <a:t>fishing</a:t>
            </a:r>
            <a:r>
              <a:rPr lang="nb-NO" dirty="0"/>
              <a:t>  </a:t>
            </a:r>
          </a:p>
          <a:p>
            <a:r>
              <a:rPr lang="nb-NO" dirty="0" err="1"/>
              <a:t>Siida</a:t>
            </a:r>
            <a:r>
              <a:rPr lang="nb-NO" dirty="0"/>
              <a:t>-system</a:t>
            </a:r>
          </a:p>
          <a:p>
            <a:r>
              <a:rPr lang="nb-NO" dirty="0" err="1"/>
              <a:t>Colonization</a:t>
            </a:r>
            <a:r>
              <a:rPr lang="nb-NO" dirty="0"/>
              <a:t>: </a:t>
            </a:r>
          </a:p>
          <a:p>
            <a:pPr lvl="1"/>
            <a:r>
              <a:rPr lang="nb-NO" dirty="0" err="1"/>
              <a:t>Nomadic</a:t>
            </a:r>
            <a:r>
              <a:rPr lang="nb-NO" dirty="0"/>
              <a:t> herders </a:t>
            </a:r>
            <a:r>
              <a:rPr lang="nb-NO" dirty="0" err="1"/>
              <a:t>with</a:t>
            </a:r>
            <a:r>
              <a:rPr lang="nb-NO" dirty="0"/>
              <a:t> </a:t>
            </a:r>
            <a:r>
              <a:rPr lang="nb-NO" dirty="0" err="1"/>
              <a:t>reindeer</a:t>
            </a:r>
            <a:endParaRPr lang="nb-NO" dirty="0"/>
          </a:p>
          <a:p>
            <a:pPr lvl="2"/>
            <a:r>
              <a:rPr lang="nb-NO" dirty="0" err="1"/>
              <a:t>Moving</a:t>
            </a:r>
            <a:r>
              <a:rPr lang="nb-NO" dirty="0"/>
              <a:t> from </a:t>
            </a:r>
            <a:r>
              <a:rPr lang="nb-NO" dirty="0" err="1"/>
              <a:t>mountain</a:t>
            </a:r>
            <a:r>
              <a:rPr lang="nb-NO" dirty="0"/>
              <a:t> to </a:t>
            </a:r>
            <a:r>
              <a:rPr lang="nb-NO" dirty="0" err="1"/>
              <a:t>the</a:t>
            </a:r>
            <a:r>
              <a:rPr lang="nb-NO" dirty="0"/>
              <a:t> </a:t>
            </a:r>
            <a:r>
              <a:rPr lang="nb-NO" dirty="0" err="1"/>
              <a:t>coast</a:t>
            </a:r>
            <a:r>
              <a:rPr lang="nb-NO" dirty="0"/>
              <a:t> </a:t>
            </a:r>
          </a:p>
          <a:p>
            <a:pPr lvl="1"/>
            <a:r>
              <a:rPr lang="nb-NO" dirty="0" err="1"/>
              <a:t>Mountain</a:t>
            </a:r>
            <a:r>
              <a:rPr lang="nb-NO" dirty="0"/>
              <a:t> </a:t>
            </a:r>
            <a:r>
              <a:rPr lang="nb-NO" dirty="0" err="1"/>
              <a:t>Sámi</a:t>
            </a:r>
            <a:r>
              <a:rPr lang="nb-NO" dirty="0"/>
              <a:t> &amp; Sea </a:t>
            </a:r>
            <a:r>
              <a:rPr lang="nb-NO" dirty="0" err="1"/>
              <a:t>Sámi</a:t>
            </a:r>
            <a:endParaRPr lang="nb-NO" dirty="0"/>
          </a:p>
          <a:p>
            <a:pPr lvl="1"/>
            <a:r>
              <a:rPr lang="nb-NO" dirty="0"/>
              <a:t>New </a:t>
            </a:r>
            <a:r>
              <a:rPr lang="nb-NO" dirty="0" err="1"/>
              <a:t>national</a:t>
            </a:r>
            <a:r>
              <a:rPr lang="nb-NO" dirty="0"/>
              <a:t> borders in </a:t>
            </a:r>
            <a:r>
              <a:rPr lang="nb-NO" dirty="0" err="1"/>
              <a:t>other</a:t>
            </a:r>
            <a:r>
              <a:rPr lang="nb-NO" dirty="0"/>
              <a:t> </a:t>
            </a:r>
            <a:r>
              <a:rPr lang="nb-NO" dirty="0" err="1"/>
              <a:t>directions</a:t>
            </a:r>
            <a:r>
              <a:rPr lang="nb-NO" dirty="0"/>
              <a:t> (north-</a:t>
            </a:r>
            <a:r>
              <a:rPr lang="nb-NO" dirty="0" err="1"/>
              <a:t>south</a:t>
            </a:r>
            <a:r>
              <a:rPr lang="nb-NO" dirty="0"/>
              <a:t>)</a:t>
            </a:r>
          </a:p>
          <a:p>
            <a:pPr marL="0" indent="0">
              <a:buNone/>
            </a:pPr>
            <a:endParaRPr lang="nb-NO" dirty="0"/>
          </a:p>
          <a:p>
            <a:endParaRPr lang="nb-NO" dirty="0"/>
          </a:p>
        </p:txBody>
      </p:sp>
      <p:pic>
        <p:nvPicPr>
          <p:cNvPr id="8" name="Plassholder for bilde 7" descr="Et bilde som inneholder foto, rom, TV, hvit&#10;&#10;Automatisk generert beskrivelse">
            <a:extLst>
              <a:ext uri="{FF2B5EF4-FFF2-40B4-BE49-F238E27FC236}">
                <a16:creationId xmlns:a16="http://schemas.microsoft.com/office/drawing/2014/main" id="{A34FA598-1400-463A-88F0-5FC4343CB9AE}"/>
              </a:ext>
            </a:extLst>
          </p:cNvPr>
          <p:cNvPicPr>
            <a:picLocks noGrp="1" noChangeAspect="1"/>
          </p:cNvPicPr>
          <p:nvPr>
            <p:ph type="pic" sz="quarter" idx="10"/>
          </p:nvPr>
        </p:nvPicPr>
        <p:blipFill>
          <a:blip r:embed="rId3"/>
          <a:srcRect l="22434" r="22434"/>
          <a:stretch>
            <a:fillRect/>
          </a:stretch>
        </p:blipFill>
        <p:spPr/>
      </p:pic>
    </p:spTree>
    <p:extLst>
      <p:ext uri="{BB962C8B-B14F-4D97-AF65-F5344CB8AC3E}">
        <p14:creationId xmlns:p14="http://schemas.microsoft.com/office/powerpoint/2010/main" val="469479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49C049-183B-402C-87A4-892A7AAE4B3A}"/>
              </a:ext>
            </a:extLst>
          </p:cNvPr>
          <p:cNvSpPr>
            <a:spLocks noGrp="1"/>
          </p:cNvSpPr>
          <p:nvPr>
            <p:ph type="title"/>
          </p:nvPr>
        </p:nvSpPr>
        <p:spPr/>
        <p:txBody>
          <a:bodyPr/>
          <a:lstStyle/>
          <a:p>
            <a:r>
              <a:rPr lang="nb-NO" b="1" dirty="0"/>
              <a:t>Guovdageaidnu </a:t>
            </a:r>
            <a:r>
              <a:rPr lang="nb-NO" dirty="0"/>
              <a:t>/ </a:t>
            </a:r>
            <a:r>
              <a:rPr lang="nb-NO" b="1" dirty="0"/>
              <a:t>Kautokeino</a:t>
            </a:r>
            <a:endParaRPr lang="nb-NO" dirty="0"/>
          </a:p>
        </p:txBody>
      </p:sp>
      <p:pic>
        <p:nvPicPr>
          <p:cNvPr id="12" name="Plassholder for innhold 11" descr="Et bilde som inneholder strand, vann, overvåke, hest&#10;&#10;Automatisk generert beskrivelse">
            <a:extLst>
              <a:ext uri="{FF2B5EF4-FFF2-40B4-BE49-F238E27FC236}">
                <a16:creationId xmlns:a16="http://schemas.microsoft.com/office/drawing/2014/main" id="{70F537A4-96DD-423C-9524-AA9B31FB84A4}"/>
              </a:ext>
            </a:extLst>
          </p:cNvPr>
          <p:cNvPicPr>
            <a:picLocks noGrp="1" noChangeAspect="1"/>
          </p:cNvPicPr>
          <p:nvPr>
            <p:ph sz="half" idx="1"/>
          </p:nvPr>
        </p:nvPicPr>
        <p:blipFill>
          <a:blip r:embed="rId3"/>
          <a:stretch>
            <a:fillRect/>
          </a:stretch>
        </p:blipFill>
        <p:spPr>
          <a:xfrm>
            <a:off x="-557553" y="2865369"/>
            <a:ext cx="18564905" cy="4797390"/>
          </a:xfrm>
        </p:spPr>
      </p:pic>
      <p:pic>
        <p:nvPicPr>
          <p:cNvPr id="3" name="Bilde 2">
            <a:extLst>
              <a:ext uri="{FF2B5EF4-FFF2-40B4-BE49-F238E27FC236}">
                <a16:creationId xmlns:a16="http://schemas.microsoft.com/office/drawing/2014/main" id="{3997E8C1-CD75-4D2D-B385-25AD3EDDBFEC}"/>
              </a:ext>
            </a:extLst>
          </p:cNvPr>
          <p:cNvPicPr>
            <a:picLocks noChangeAspect="1"/>
          </p:cNvPicPr>
          <p:nvPr/>
        </p:nvPicPr>
        <p:blipFill>
          <a:blip r:embed="rId4"/>
          <a:stretch>
            <a:fillRect/>
          </a:stretch>
        </p:blipFill>
        <p:spPr>
          <a:xfrm>
            <a:off x="7377344" y="503927"/>
            <a:ext cx="4814656" cy="2849153"/>
          </a:xfrm>
          <a:prstGeom prst="rect">
            <a:avLst/>
          </a:prstGeom>
        </p:spPr>
      </p:pic>
      <p:sp>
        <p:nvSpPr>
          <p:cNvPr id="5" name="Plassholder for innhold 4">
            <a:extLst>
              <a:ext uri="{FF2B5EF4-FFF2-40B4-BE49-F238E27FC236}">
                <a16:creationId xmlns:a16="http://schemas.microsoft.com/office/drawing/2014/main" id="{DC816981-F0F1-4EFA-AC86-26C6C302E95E}"/>
              </a:ext>
            </a:extLst>
          </p:cNvPr>
          <p:cNvSpPr>
            <a:spLocks noGrp="1"/>
          </p:cNvSpPr>
          <p:nvPr>
            <p:ph sz="half" idx="2"/>
          </p:nvPr>
        </p:nvSpPr>
        <p:spPr/>
        <p:txBody>
          <a:bodyPr/>
          <a:lstStyle/>
          <a:p>
            <a:endParaRPr lang="nb-NO" dirty="0"/>
          </a:p>
        </p:txBody>
      </p:sp>
      <p:pic>
        <p:nvPicPr>
          <p:cNvPr id="7" name="Bilde 6">
            <a:extLst>
              <a:ext uri="{FF2B5EF4-FFF2-40B4-BE49-F238E27FC236}">
                <a16:creationId xmlns:a16="http://schemas.microsoft.com/office/drawing/2014/main" id="{75978271-0E36-467F-9479-5EE6869EC45E}"/>
              </a:ext>
            </a:extLst>
          </p:cNvPr>
          <p:cNvPicPr>
            <a:picLocks noChangeAspect="1"/>
          </p:cNvPicPr>
          <p:nvPr/>
        </p:nvPicPr>
        <p:blipFill>
          <a:blip r:embed="rId5"/>
          <a:stretch>
            <a:fillRect/>
          </a:stretch>
        </p:blipFill>
        <p:spPr>
          <a:xfrm>
            <a:off x="-533710" y="1495284"/>
            <a:ext cx="7163421" cy="4572396"/>
          </a:xfrm>
          <a:prstGeom prst="rect">
            <a:avLst/>
          </a:prstGeom>
        </p:spPr>
      </p:pic>
      <p:sp>
        <p:nvSpPr>
          <p:cNvPr id="9" name="TekstSylinder 8">
            <a:extLst>
              <a:ext uri="{FF2B5EF4-FFF2-40B4-BE49-F238E27FC236}">
                <a16:creationId xmlns:a16="http://schemas.microsoft.com/office/drawing/2014/main" id="{E2F0F099-11DE-462D-A4DD-8D7969B18AB3}"/>
              </a:ext>
            </a:extLst>
          </p:cNvPr>
          <p:cNvSpPr txBox="1"/>
          <p:nvPr/>
        </p:nvSpPr>
        <p:spPr>
          <a:xfrm>
            <a:off x="372862" y="6214369"/>
            <a:ext cx="5175682" cy="338554"/>
          </a:xfrm>
          <a:prstGeom prst="rect">
            <a:avLst/>
          </a:prstGeom>
          <a:noFill/>
        </p:spPr>
        <p:txBody>
          <a:bodyPr wrap="square" rtlCol="0">
            <a:spAutoFit/>
          </a:bodyPr>
          <a:lstStyle/>
          <a:p>
            <a:r>
              <a:rPr lang="nb-NO" sz="1600" dirty="0">
                <a:solidFill>
                  <a:schemeClr val="bg1">
                    <a:lumMod val="85000"/>
                  </a:schemeClr>
                </a:solidFill>
              </a:rPr>
              <a:t>Photo: Sophus </a:t>
            </a:r>
            <a:r>
              <a:rPr lang="nb-NO" sz="1600" dirty="0" err="1">
                <a:solidFill>
                  <a:schemeClr val="bg1">
                    <a:lumMod val="85000"/>
                  </a:schemeClr>
                </a:solidFill>
              </a:rPr>
              <a:t>Tromholt</a:t>
            </a:r>
            <a:r>
              <a:rPr lang="nb-NO" sz="1600" dirty="0">
                <a:solidFill>
                  <a:schemeClr val="bg1">
                    <a:lumMod val="85000"/>
                  </a:schemeClr>
                </a:solidFill>
              </a:rPr>
              <a:t>, Elisabeth Meijer, Erik Borg</a:t>
            </a:r>
          </a:p>
        </p:txBody>
      </p:sp>
    </p:spTree>
    <p:extLst>
      <p:ext uri="{BB962C8B-B14F-4D97-AF65-F5344CB8AC3E}">
        <p14:creationId xmlns:p14="http://schemas.microsoft.com/office/powerpoint/2010/main" val="2112685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B7EBAC-32D1-46D6-B2F9-0970A0967597}"/>
              </a:ext>
            </a:extLst>
          </p:cNvPr>
          <p:cNvSpPr>
            <a:spLocks noGrp="1"/>
          </p:cNvSpPr>
          <p:nvPr>
            <p:ph type="title"/>
          </p:nvPr>
        </p:nvSpPr>
        <p:spPr/>
        <p:txBody>
          <a:bodyPr>
            <a:normAutofit fontScale="90000"/>
          </a:bodyPr>
          <a:lstStyle/>
          <a:p>
            <a:r>
              <a:rPr lang="nb-NO" dirty="0"/>
              <a:t>Sophus </a:t>
            </a:r>
            <a:r>
              <a:rPr lang="nb-NO" dirty="0" err="1"/>
              <a:t>Tromholt</a:t>
            </a:r>
            <a:r>
              <a:rPr lang="nb-NO" dirty="0"/>
              <a:t> 1882-83</a:t>
            </a:r>
            <a:br>
              <a:rPr lang="nb-NO" dirty="0"/>
            </a:br>
            <a:r>
              <a:rPr lang="nb-NO" sz="1600" dirty="0"/>
              <a:t>On a </a:t>
            </a:r>
            <a:r>
              <a:rPr lang="nb-NO" sz="1600" dirty="0" err="1"/>
              <a:t>trip</a:t>
            </a:r>
            <a:r>
              <a:rPr lang="nb-NO" sz="1600" dirty="0"/>
              <a:t> to </a:t>
            </a:r>
            <a:r>
              <a:rPr lang="nb-NO" sz="1600" dirty="0" err="1"/>
              <a:t>study</a:t>
            </a:r>
            <a:r>
              <a:rPr lang="nb-NO" sz="1600" dirty="0"/>
              <a:t> </a:t>
            </a:r>
            <a:r>
              <a:rPr lang="nb-NO" sz="1600" dirty="0" err="1"/>
              <a:t>the</a:t>
            </a:r>
            <a:r>
              <a:rPr lang="nb-NO" sz="1600" dirty="0"/>
              <a:t> aurora </a:t>
            </a:r>
            <a:r>
              <a:rPr lang="nb-NO" sz="1600" dirty="0" err="1"/>
              <a:t>borealis</a:t>
            </a:r>
            <a:r>
              <a:rPr lang="nb-NO" sz="1600" dirty="0"/>
              <a:t> in Kautokeino</a:t>
            </a:r>
            <a:br>
              <a:rPr lang="nb-NO" sz="1600" dirty="0"/>
            </a:br>
            <a:r>
              <a:rPr lang="nb-NO" sz="1600" dirty="0"/>
              <a:t>River </a:t>
            </a:r>
            <a:r>
              <a:rPr lang="nb-NO" sz="1600" dirty="0" err="1"/>
              <a:t>boat</a:t>
            </a:r>
            <a:r>
              <a:rPr lang="nb-NO" sz="1600" dirty="0"/>
              <a:t> in Kautokeino. School </a:t>
            </a:r>
            <a:r>
              <a:rPr lang="nb-NO" sz="1600" dirty="0" err="1"/>
              <a:t>children</a:t>
            </a:r>
            <a:r>
              <a:rPr lang="nb-NO" sz="1600" dirty="0"/>
              <a:t> in Kautokeino</a:t>
            </a:r>
            <a:endParaRPr lang="nb-NO" dirty="0"/>
          </a:p>
        </p:txBody>
      </p:sp>
      <p:sp>
        <p:nvSpPr>
          <p:cNvPr id="4" name="Plassholder for tekst 3">
            <a:extLst>
              <a:ext uri="{FF2B5EF4-FFF2-40B4-BE49-F238E27FC236}">
                <a16:creationId xmlns:a16="http://schemas.microsoft.com/office/drawing/2014/main" id="{D53C69E6-2F5C-4F6B-A8F6-7BE9892C543E}"/>
              </a:ext>
            </a:extLst>
          </p:cNvPr>
          <p:cNvSpPr>
            <a:spLocks noGrp="1"/>
          </p:cNvSpPr>
          <p:nvPr>
            <p:ph type="body" sz="quarter" idx="11"/>
          </p:nvPr>
        </p:nvSpPr>
        <p:spPr/>
        <p:txBody>
          <a:bodyPr/>
          <a:lstStyle/>
          <a:p>
            <a:endParaRPr lang="nb-NO"/>
          </a:p>
        </p:txBody>
      </p:sp>
      <p:pic>
        <p:nvPicPr>
          <p:cNvPr id="13" name="Plassholder for bilde 12" descr="Et bilde som inneholder foto, innendørs, rom, scene&#10;&#10;Automatisk generert beskrivelse">
            <a:extLst>
              <a:ext uri="{FF2B5EF4-FFF2-40B4-BE49-F238E27FC236}">
                <a16:creationId xmlns:a16="http://schemas.microsoft.com/office/drawing/2014/main" id="{67C9524B-2DEF-41A3-BE52-D75225BD26A6}"/>
              </a:ext>
            </a:extLst>
          </p:cNvPr>
          <p:cNvPicPr>
            <a:picLocks noGrp="1" noChangeAspect="1"/>
          </p:cNvPicPr>
          <p:nvPr>
            <p:ph type="pic" sz="quarter" idx="10"/>
          </p:nvPr>
        </p:nvPicPr>
        <p:blipFill>
          <a:blip r:embed="rId3"/>
          <a:srcRect l="3056" r="3056"/>
          <a:stretch>
            <a:fillRect/>
          </a:stretch>
        </p:blipFill>
        <p:spPr>
          <a:xfrm>
            <a:off x="5630724" y="1892595"/>
            <a:ext cx="7710261" cy="5241852"/>
          </a:xfrm>
        </p:spPr>
      </p:pic>
      <p:pic>
        <p:nvPicPr>
          <p:cNvPr id="6" name="Plassholder for innhold 5" descr="Et bilde som inneholder svart, sitter, katt, liten&#10;&#10;Automatisk generert beskrivelse">
            <a:extLst>
              <a:ext uri="{FF2B5EF4-FFF2-40B4-BE49-F238E27FC236}">
                <a16:creationId xmlns:a16="http://schemas.microsoft.com/office/drawing/2014/main" id="{D9207101-675D-46A6-9BC1-E15D347DE30E}"/>
              </a:ext>
            </a:extLst>
          </p:cNvPr>
          <p:cNvPicPr>
            <a:picLocks noGrp="1" noChangeAspect="1"/>
          </p:cNvPicPr>
          <p:nvPr>
            <p:ph idx="1"/>
          </p:nvPr>
        </p:nvPicPr>
        <p:blipFill>
          <a:blip r:embed="rId4"/>
          <a:stretch>
            <a:fillRect/>
          </a:stretch>
        </p:blipFill>
        <p:spPr>
          <a:xfrm>
            <a:off x="-67395" y="1690688"/>
            <a:ext cx="7026995" cy="5167312"/>
          </a:xfrm>
        </p:spPr>
      </p:pic>
    </p:spTree>
    <p:extLst>
      <p:ext uri="{BB962C8B-B14F-4D97-AF65-F5344CB8AC3E}">
        <p14:creationId xmlns:p14="http://schemas.microsoft.com/office/powerpoint/2010/main" val="1599289322"/>
      </p:ext>
    </p:extLst>
  </p:cSld>
  <p:clrMapOvr>
    <a:masterClrMapping/>
  </p:clrMapOvr>
</p:sld>
</file>

<file path=ppt/theme/theme1.xml><?xml version="1.0" encoding="utf-8"?>
<a:theme xmlns:a="http://schemas.openxmlformats.org/drawingml/2006/main" name="Office-tema">
  <a:themeElements>
    <a:clrScheme name="Arkivverket 2">
      <a:dk1>
        <a:srgbClr val="222222"/>
      </a:dk1>
      <a:lt1>
        <a:srgbClr val="FFFFFF"/>
      </a:lt1>
      <a:dk2>
        <a:srgbClr val="444444"/>
      </a:dk2>
      <a:lt2>
        <a:srgbClr val="D3D3D3"/>
      </a:lt2>
      <a:accent1>
        <a:srgbClr val="DAEFEF"/>
      </a:accent1>
      <a:accent2>
        <a:srgbClr val="EFF7EB"/>
      </a:accent2>
      <a:accent3>
        <a:srgbClr val="B3080D"/>
      </a:accent3>
      <a:accent4>
        <a:srgbClr val="8EB9B8"/>
      </a:accent4>
      <a:accent5>
        <a:srgbClr val="F0F9F9"/>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kivverket - Engelsk" id="{A92D1DD3-D8ED-4028-BD1D-9A5412161465}" vid="{DACC75E0-FD27-4B01-8792-052D9D1DB3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26E2AD6B41759488A1A60D3AF9EF762" ma:contentTypeVersion="0" ma:contentTypeDescription="Opprett et nytt dokument." ma:contentTypeScope="" ma:versionID="ab6fe9b6a2aa48d7dbfee78928c6d641">
  <xsd:schema xmlns:xsd="http://www.w3.org/2001/XMLSchema" xmlns:xs="http://www.w3.org/2001/XMLSchema" xmlns:p="http://schemas.microsoft.com/office/2006/metadata/properties" xmlns:ns2="e5e75694-a5fe-41bf-b9ff-d6708524bf01" targetNamespace="http://schemas.microsoft.com/office/2006/metadata/properties" ma:root="true" ma:fieldsID="72f02c949ffbfc370df63fe377876236" ns2:_="">
    <xsd:import namespace="e5e75694-a5fe-41bf-b9ff-d6708524bf01"/>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e75694-a5fe-41bf-b9ff-d6708524bf01" elementFormDefault="qualified">
    <xsd:import namespace="http://schemas.microsoft.com/office/2006/documentManagement/types"/>
    <xsd:import namespace="http://schemas.microsoft.com/office/infopath/2007/PartnerControls"/>
    <xsd:element name="_dlc_DocId" ma:index="8" nillable="true" ma:displayName="Dokument-ID-verdi" ma:description="Verdien for dokument-IDen som er tilordnet elementet." ma:internalName="_dlc_DocId" ma:readOnly="true">
      <xsd:simpleType>
        <xsd:restriction base="dms:Text"/>
      </xsd:simpleType>
    </xsd:element>
    <xsd:element name="_dlc_DocIdUrl" ma:index="9" nillable="true" ma:displayName="Dokument-ID" ma:description="Fast kobling til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e5e75694-a5fe-41bf-b9ff-d6708524bf01">6FQYDHTHXYUR-1071504969-142</_dlc_DocId>
    <_dlc_DocIdUrl xmlns="e5e75694-a5fe-41bf-b9ff-d6708524bf01">
      <Url>https://intranett.arkivverket.no/felles/_layouts/15/DocIdRedir.aspx?ID=6FQYDHTHXYUR-1071504969-142</Url>
      <Description>6FQYDHTHXYUR-1071504969-142</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E3ACE6-EAE5-469B-B070-9981885468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e75694-a5fe-41bf-b9ff-d6708524bf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63AB9B-2B24-4EE1-813C-5E1C6F19D4F3}">
  <ds:schemaRefs>
    <ds:schemaRef ds:uri="http://schemas.microsoft.com/sharepoint/events"/>
  </ds:schemaRefs>
</ds:datastoreItem>
</file>

<file path=customXml/itemProps3.xml><?xml version="1.0" encoding="utf-8"?>
<ds:datastoreItem xmlns:ds="http://schemas.openxmlformats.org/officeDocument/2006/customXml" ds:itemID="{0D1F7DE5-6DB8-47FB-9392-32628E5D28AF}">
  <ds:schemaRefs>
    <ds:schemaRef ds:uri="http://www.w3.org/XML/1998/namespace"/>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e5e75694-a5fe-41bf-b9ff-d6708524bf01"/>
    <ds:schemaRef ds:uri="http://schemas.microsoft.com/office/2006/metadata/properties"/>
    <ds:schemaRef ds:uri="http://purl.org/dc/terms/"/>
  </ds:schemaRefs>
</ds:datastoreItem>
</file>

<file path=customXml/itemProps4.xml><?xml version="1.0" encoding="utf-8"?>
<ds:datastoreItem xmlns:ds="http://schemas.openxmlformats.org/officeDocument/2006/customXml" ds:itemID="{7B91F159-3138-4B67-A459-A6F5228C8F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Arkivverket - Engelsk</Template>
  <TotalTime>3042</TotalTime>
  <Words>5664</Words>
  <Application>Microsoft Office PowerPoint</Application>
  <PresentationFormat>Widescreen</PresentationFormat>
  <Paragraphs>359</Paragraphs>
  <Slides>38</Slides>
  <Notes>38</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38</vt:i4>
      </vt:variant>
    </vt:vector>
  </HeadingPairs>
  <TitlesOfParts>
    <vt:vector size="45" baseType="lpstr">
      <vt:lpstr>Arial</vt:lpstr>
      <vt:lpstr>Calibri</vt:lpstr>
      <vt:lpstr>Calibri Light</vt:lpstr>
      <vt:lpstr>Maison Neue Book</vt:lpstr>
      <vt:lpstr>Open Sans</vt:lpstr>
      <vt:lpstr>Rift</vt:lpstr>
      <vt:lpstr>Office-tema</vt:lpstr>
      <vt:lpstr>   The Sámi people before and now   Archives and indigenous peoples</vt:lpstr>
      <vt:lpstr>The Nordic countries </vt:lpstr>
      <vt:lpstr>PowerPoint-presentasjon</vt:lpstr>
      <vt:lpstr>What is the talk about</vt:lpstr>
      <vt:lpstr>PowerPoint-presentasjon</vt:lpstr>
      <vt:lpstr>1751 Lappekodicillen Boarder map 21 near Kautokeino drawn in 1765. National Archives Norway</vt:lpstr>
      <vt:lpstr>The Sámi people before and now</vt:lpstr>
      <vt:lpstr>Guovdageaidnu / Kautokeino</vt:lpstr>
      <vt:lpstr>Sophus Tromholt 1882-83 On a trip to study the aurora borealis in Kautokeino River boat in Kautokeino. School children in Kautokeino</vt:lpstr>
      <vt:lpstr>Sophus Tromholt 1882-83 In Kautokeino Sámi farm.  Reindeer and pulks (sleighs)</vt:lpstr>
      <vt:lpstr>Sophus Tromholt 1882-83 In Kautokeino Young Sámi girls. Young Sámi from Kautokeino</vt:lpstr>
      <vt:lpstr>Sophus Tromholt 1882-83 In Kautokeino Lavvo. Brita Olsdatter Nango an child</vt:lpstr>
      <vt:lpstr>Livelyhood</vt:lpstr>
      <vt:lpstr>Duodji</vt:lpstr>
      <vt:lpstr>Joik </vt:lpstr>
      <vt:lpstr>Riddu Riđđu – the indigenous  festival in Kåfjord</vt:lpstr>
      <vt:lpstr>Representation</vt:lpstr>
      <vt:lpstr>The Kautokeino Rebellion 1852</vt:lpstr>
      <vt:lpstr>Sámi language map</vt:lpstr>
      <vt:lpstr>Norwegianization – assimilation politics</vt:lpstr>
      <vt:lpstr>Elsa Laula Renberg  Brurskanken Samiske Kvindeforening (1910) </vt:lpstr>
      <vt:lpstr>Organising</vt:lpstr>
      <vt:lpstr>Organising</vt:lpstr>
      <vt:lpstr>The Alta Case 1968-82 Hunger strikes by the Parliament 1979, 1981 </vt:lpstr>
      <vt:lpstr>Growing support</vt:lpstr>
      <vt:lpstr>Occupation PM’s office The new dam. The village Máze saved</vt:lpstr>
      <vt:lpstr>As a result</vt:lpstr>
      <vt:lpstr>The Sámediggi’s plenary 2017-2021</vt:lpstr>
      <vt:lpstr>PowerPoint-presentasjon</vt:lpstr>
      <vt:lpstr>Nordic Sámi Convention, 2017</vt:lpstr>
      <vt:lpstr>The Sámi people and archives</vt:lpstr>
      <vt:lpstr>«Quod non est in actis, non est in mundo»  (If you’re not in the archives, you don’t exist)</vt:lpstr>
      <vt:lpstr>Sámi arkiiva and Guovdageaidnu / Kautokeino Sámi arkiiva is situated in the new building Diehtosiida, with the Sámi University College </vt:lpstr>
      <vt:lpstr>Sámi arkiiva</vt:lpstr>
      <vt:lpstr>Sámi arkiiva</vt:lpstr>
      <vt:lpstr>Sámi arkiiva</vt:lpstr>
      <vt:lpstr>Sámi arkiiva: Vocal (oral) archives  - Sámi society's heritage is based on oral and practical transfer of knowledge</vt:lpstr>
      <vt:lpstr>The Future?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subject/>
  <dc:creator>Ellen Røsjø</dc:creator>
  <cp:keywords/>
  <dc:description/>
  <cp:lastModifiedBy>Ellen Røsjø</cp:lastModifiedBy>
  <cp:revision>288</cp:revision>
  <cp:lastPrinted>2017-10-30T13:45:22Z</cp:lastPrinted>
  <dcterms:created xsi:type="dcterms:W3CDTF">2019-08-13T06:52:23Z</dcterms:created>
  <dcterms:modified xsi:type="dcterms:W3CDTF">2019-12-18T22:20:47Z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0x010100526E2AD6B41759488A1A60D3AF9EF762</vt:lpwstr>
  </property>
  <property fmtid="{D5CDD505-2E9C-101B-9397-08002B2CF9AE}" pid="3" name="_dlc_DocIdItemGuid">
    <vt:lpwstr>f6bcee84-c35b-446a-89df-991b5e05ff8f</vt:lpwstr>
  </property>
</Properties>
</file>